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Raleway"/>
      <p:regular r:id="rId22"/>
      <p:bold r:id="rId23"/>
      <p:italic r:id="rId24"/>
      <p:boldItalic r:id="rId25"/>
    </p:embeddedFont>
    <p:embeddedFont>
      <p:font typeface="Proxima Nova"/>
      <p:regular r:id="rId26"/>
      <p:bold r:id="rId27"/>
      <p:italic r:id="rId28"/>
      <p:boldItalic r:id="rId29"/>
    </p:embeddedFont>
    <p:embeddedFont>
      <p:font typeface="Gafata"/>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aleway-regular.fntdata"/><Relationship Id="rId21" Type="http://schemas.openxmlformats.org/officeDocument/2006/relationships/slide" Target="slides/slide17.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regular.fntdata"/><Relationship Id="rId25" Type="http://schemas.openxmlformats.org/officeDocument/2006/relationships/font" Target="fonts/Raleway-boldItalic.fntdata"/><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roximaNova-bold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Gafata-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2436e09a6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2436e09a6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b77879d1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b77879d1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bb4b5ed19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bb4b5ed1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ac4ce1112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ac4ce111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b77879d1d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b77879d1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ac4ce1112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ac4ce111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ac4ce1112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ac4ce111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b77879d1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b77879d1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b2fa43388_3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b2fa43388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5ce02cd540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5ce02cd54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ac4ce1112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ac4ce111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b77879d1d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b77879d1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bb4b5ed1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bb4b5ed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bb4b5ed19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bb4b5ed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bb4b5ed19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bb4b5ed1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ac4ce1112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ac4ce111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b77879d1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b77879d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lvl1pPr lvl="0" rtl="0">
              <a:spcBef>
                <a:spcPts val="0"/>
              </a:spcBef>
              <a:spcAft>
                <a:spcPts val="0"/>
              </a:spcAft>
              <a:buSzPts val="7200"/>
              <a:buFont typeface="Raleway"/>
              <a:buNone/>
              <a:defRPr b="0" sz="7200">
                <a:latin typeface="Raleway"/>
                <a:ea typeface="Raleway"/>
                <a:cs typeface="Raleway"/>
                <a:sym typeface="Raleway"/>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11" name="Google Shape;11;p2"/>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600"/>
              <a:buFont typeface="Raleway"/>
              <a:buNone/>
              <a:defRPr sz="3600">
                <a:solidFill>
                  <a:schemeClr val="dk2"/>
                </a:solidFill>
                <a:latin typeface="Raleway"/>
                <a:ea typeface="Raleway"/>
                <a:cs typeface="Raleway"/>
                <a:sym typeface="Raleway"/>
              </a:defRPr>
            </a:lvl1pPr>
            <a:lvl2pPr lvl="1" rtl="0">
              <a:spcBef>
                <a:spcPts val="0"/>
              </a:spcBef>
              <a:spcAft>
                <a:spcPts val="0"/>
              </a:spcAft>
              <a:buClr>
                <a:schemeClr val="dk2"/>
              </a:buClr>
              <a:buSzPts val="4800"/>
              <a:buNone/>
              <a:defRPr sz="4800">
                <a:solidFill>
                  <a:schemeClr val="dk2"/>
                </a:solidFill>
              </a:defRPr>
            </a:lvl2pPr>
            <a:lvl3pPr lvl="2" rtl="0">
              <a:spcBef>
                <a:spcPts val="0"/>
              </a:spcBef>
              <a:spcAft>
                <a:spcPts val="0"/>
              </a:spcAft>
              <a:buClr>
                <a:schemeClr val="dk2"/>
              </a:buClr>
              <a:buSzPts val="4800"/>
              <a:buNone/>
              <a:defRPr sz="4800">
                <a:solidFill>
                  <a:schemeClr val="dk2"/>
                </a:solidFill>
              </a:defRPr>
            </a:lvl3pPr>
            <a:lvl4pPr lvl="3" rtl="0">
              <a:spcBef>
                <a:spcPts val="0"/>
              </a:spcBef>
              <a:spcAft>
                <a:spcPts val="0"/>
              </a:spcAft>
              <a:buClr>
                <a:schemeClr val="dk2"/>
              </a:buClr>
              <a:buSzPts val="4800"/>
              <a:buNone/>
              <a:defRPr sz="4800">
                <a:solidFill>
                  <a:schemeClr val="dk2"/>
                </a:solidFill>
              </a:defRPr>
            </a:lvl4pPr>
            <a:lvl5pPr lvl="4" rtl="0">
              <a:spcBef>
                <a:spcPts val="0"/>
              </a:spcBef>
              <a:spcAft>
                <a:spcPts val="0"/>
              </a:spcAft>
              <a:buClr>
                <a:schemeClr val="dk2"/>
              </a:buClr>
              <a:buSzPts val="4800"/>
              <a:buNone/>
              <a:defRPr sz="4800">
                <a:solidFill>
                  <a:schemeClr val="dk2"/>
                </a:solidFill>
              </a:defRPr>
            </a:lvl5pPr>
            <a:lvl6pPr lvl="5" rtl="0">
              <a:spcBef>
                <a:spcPts val="0"/>
              </a:spcBef>
              <a:spcAft>
                <a:spcPts val="0"/>
              </a:spcAft>
              <a:buClr>
                <a:schemeClr val="dk2"/>
              </a:buClr>
              <a:buSzPts val="4800"/>
              <a:buNone/>
              <a:defRPr sz="4800">
                <a:solidFill>
                  <a:schemeClr val="dk2"/>
                </a:solidFill>
              </a:defRPr>
            </a:lvl6pPr>
            <a:lvl7pPr lvl="6" rtl="0">
              <a:spcBef>
                <a:spcPts val="0"/>
              </a:spcBef>
              <a:spcAft>
                <a:spcPts val="0"/>
              </a:spcAft>
              <a:buClr>
                <a:schemeClr val="dk2"/>
              </a:buClr>
              <a:buSzPts val="4800"/>
              <a:buNone/>
              <a:defRPr sz="4800">
                <a:solidFill>
                  <a:schemeClr val="dk2"/>
                </a:solidFill>
              </a:defRPr>
            </a:lvl7pPr>
            <a:lvl8pPr lvl="7" rtl="0">
              <a:spcBef>
                <a:spcPts val="0"/>
              </a:spcBef>
              <a:spcAft>
                <a:spcPts val="0"/>
              </a:spcAft>
              <a:buClr>
                <a:schemeClr val="dk2"/>
              </a:buClr>
              <a:buSzPts val="4800"/>
              <a:buNone/>
              <a:defRPr sz="4800">
                <a:solidFill>
                  <a:schemeClr val="dk2"/>
                </a:solidFill>
              </a:defRPr>
            </a:lvl8pPr>
            <a:lvl9pPr lvl="8" rtl="0">
              <a:spcBef>
                <a:spcPts val="0"/>
              </a:spcBef>
              <a:spcAft>
                <a:spcPts val="0"/>
              </a:spcAft>
              <a:buClr>
                <a:schemeClr val="dk2"/>
              </a:buClr>
              <a:buSzPts val="4800"/>
              <a:buNone/>
              <a:defRPr sz="4800">
                <a:solidFill>
                  <a:schemeClr val="dk2"/>
                </a:solidFill>
              </a:defRPr>
            </a:lvl9pPr>
          </a:lstStyle>
          <a:p/>
        </p:txBody>
      </p:sp>
      <p:cxnSp>
        <p:nvCxnSpPr>
          <p:cNvPr id="12" name="Google Shape;12;p2"/>
          <p:cNvCxnSpPr/>
          <p:nvPr/>
        </p:nvCxnSpPr>
        <p:spPr>
          <a:xfrm>
            <a:off x="457200" y="411480"/>
            <a:ext cx="8229600" cy="0"/>
          </a:xfrm>
          <a:prstGeom prst="straightConnector1">
            <a:avLst/>
          </a:prstGeom>
          <a:noFill/>
          <a:ln cap="flat" cmpd="sng" w="57150">
            <a:solidFill>
              <a:srgbClr val="FF9900"/>
            </a:solidFill>
            <a:prstDash val="solid"/>
            <a:round/>
            <a:headEnd len="sm" w="sm" type="none"/>
            <a:tailEnd len="sm" w="sm" type="none"/>
          </a:ln>
        </p:spPr>
      </p:cxnSp>
      <p:cxnSp>
        <p:nvCxnSpPr>
          <p:cNvPr id="13" name="Google Shape;13;p2"/>
          <p:cNvCxnSpPr/>
          <p:nvPr/>
        </p:nvCxnSpPr>
        <p:spPr>
          <a:xfrm>
            <a:off x="457200" y="3633383"/>
            <a:ext cx="8229600" cy="0"/>
          </a:xfrm>
          <a:prstGeom prst="straightConnector1">
            <a:avLst/>
          </a:prstGeom>
          <a:noFill/>
          <a:ln cap="flat" cmpd="sng" w="57150">
            <a:solidFill>
              <a:srgbClr val="FF9900"/>
            </a:solidFill>
            <a:prstDash val="solid"/>
            <a:round/>
            <a:headEnd len="sm" w="sm" type="none"/>
            <a:tailEnd len="sm" w="sm" type="none"/>
          </a:ln>
        </p:spPr>
      </p:cxnSp>
      <p:sp>
        <p:nvSpPr>
          <p:cNvPr id="14" name="Google Shape;14;p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5" name="Shape 15"/>
        <p:cNvGrpSpPr/>
        <p:nvPr/>
      </p:nvGrpSpPr>
      <p:grpSpPr>
        <a:xfrm>
          <a:off x="0" y="0"/>
          <a:ext cx="0" cy="0"/>
          <a:chOff x="0" y="0"/>
          <a:chExt cx="0" cy="0"/>
        </a:xfrm>
      </p:grpSpPr>
      <p:sp>
        <p:nvSpPr>
          <p:cNvPr id="16" name="Google Shape;16;p3"/>
          <p:cNvSpPr txBox="1"/>
          <p:nvPr>
            <p:ph type="title"/>
          </p:nvPr>
        </p:nvSpPr>
        <p:spPr>
          <a:xfrm>
            <a:off x="334800" y="205975"/>
            <a:ext cx="8662800" cy="857400"/>
          </a:xfrm>
          <a:prstGeom prst="rect">
            <a:avLst/>
          </a:prstGeom>
        </p:spPr>
        <p:txBody>
          <a:bodyPr anchorCtr="0" anchor="b" bIns="91425" lIns="91425" spcFirstLastPara="1" rIns="91425" wrap="square" tIns="91425">
            <a:noAutofit/>
          </a:bodyPr>
          <a:lstStyle>
            <a:lvl1pPr lvl="0" rtl="0">
              <a:spcBef>
                <a:spcPts val="0"/>
              </a:spcBef>
              <a:spcAft>
                <a:spcPts val="0"/>
              </a:spcAft>
              <a:buNone/>
              <a:defRPr>
                <a:latin typeface="Raleway"/>
                <a:ea typeface="Raleway"/>
                <a:cs typeface="Raleway"/>
                <a:sym typeface="Raleway"/>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Raleway"/>
              <a:buNone/>
              <a:defRPr>
                <a:latin typeface="Raleway"/>
                <a:ea typeface="Raleway"/>
                <a:cs typeface="Raleway"/>
                <a:sym typeface="Raleway"/>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p:txBody>
      </p:sp>
      <p:sp>
        <p:nvSpPr>
          <p:cNvPr id="20" name="Google Shape;20;p4"/>
          <p:cNvSpPr txBox="1"/>
          <p:nvPr>
            <p:ph idx="1" type="body"/>
          </p:nvPr>
        </p:nvSpPr>
        <p:spPr>
          <a:xfrm>
            <a:off x="152400" y="940975"/>
            <a:ext cx="8458200" cy="40002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Raleway"/>
              <a:buChar char="●"/>
              <a:defRPr>
                <a:latin typeface="Raleway"/>
                <a:ea typeface="Raleway"/>
                <a:cs typeface="Raleway"/>
                <a:sym typeface="Raleway"/>
              </a:defRPr>
            </a:lvl1pPr>
            <a:lvl2pPr indent="-381000" lvl="1" marL="914400" rtl="0">
              <a:spcBef>
                <a:spcPts val="0"/>
              </a:spcBef>
              <a:spcAft>
                <a:spcPts val="0"/>
              </a:spcAft>
              <a:buSzPts val="2400"/>
              <a:buFont typeface="Raleway"/>
              <a:buChar char="○"/>
              <a:defRPr>
                <a:latin typeface="Raleway"/>
                <a:ea typeface="Raleway"/>
                <a:cs typeface="Raleway"/>
                <a:sym typeface="Raleway"/>
              </a:defRPr>
            </a:lvl2pPr>
            <a:lvl3pPr indent="-381000" lvl="2" marL="1371600" rtl="0">
              <a:spcBef>
                <a:spcPts val="0"/>
              </a:spcBef>
              <a:spcAft>
                <a:spcPts val="0"/>
              </a:spcAft>
              <a:buSzPts val="2400"/>
              <a:buFont typeface="Raleway"/>
              <a:buChar char="■"/>
              <a:defRPr>
                <a:latin typeface="Raleway"/>
                <a:ea typeface="Raleway"/>
                <a:cs typeface="Raleway"/>
                <a:sym typeface="Raleway"/>
              </a:defRPr>
            </a:lvl3pPr>
            <a:lvl4pPr indent="-342900" lvl="3" marL="1828800" rtl="0">
              <a:spcBef>
                <a:spcPts val="0"/>
              </a:spcBef>
              <a:spcAft>
                <a:spcPts val="0"/>
              </a:spcAft>
              <a:buSzPts val="1800"/>
              <a:buFont typeface="Raleway"/>
              <a:buChar char="●"/>
              <a:defRPr>
                <a:latin typeface="Raleway"/>
                <a:ea typeface="Raleway"/>
                <a:cs typeface="Raleway"/>
                <a:sym typeface="Raleway"/>
              </a:defRPr>
            </a:lvl4pPr>
            <a:lvl5pPr indent="-342900" lvl="4" marL="2286000" rtl="0">
              <a:spcBef>
                <a:spcPts val="0"/>
              </a:spcBef>
              <a:spcAft>
                <a:spcPts val="0"/>
              </a:spcAft>
              <a:buSzPts val="1800"/>
              <a:buFont typeface="Raleway"/>
              <a:buChar char="○"/>
              <a:defRPr>
                <a:latin typeface="Raleway"/>
                <a:ea typeface="Raleway"/>
                <a:cs typeface="Raleway"/>
                <a:sym typeface="Raleway"/>
              </a:defRPr>
            </a:lvl5pPr>
            <a:lvl6pPr indent="-342900" lvl="5" marL="2743200" rtl="0">
              <a:spcBef>
                <a:spcPts val="0"/>
              </a:spcBef>
              <a:spcAft>
                <a:spcPts val="0"/>
              </a:spcAft>
              <a:buSzPts val="1800"/>
              <a:buFont typeface="Raleway"/>
              <a:buChar char="■"/>
              <a:defRPr>
                <a:latin typeface="Raleway"/>
                <a:ea typeface="Raleway"/>
                <a:cs typeface="Raleway"/>
                <a:sym typeface="Raleway"/>
              </a:defRPr>
            </a:lvl6pPr>
            <a:lvl7pPr indent="-342900" lvl="6" marL="3200400" rtl="0">
              <a:spcBef>
                <a:spcPts val="0"/>
              </a:spcBef>
              <a:spcAft>
                <a:spcPts val="0"/>
              </a:spcAft>
              <a:buSzPts val="1800"/>
              <a:buFont typeface="Raleway"/>
              <a:buChar char="●"/>
              <a:defRPr>
                <a:latin typeface="Raleway"/>
                <a:ea typeface="Raleway"/>
                <a:cs typeface="Raleway"/>
                <a:sym typeface="Raleway"/>
              </a:defRPr>
            </a:lvl7pPr>
            <a:lvl8pPr indent="-342900" lvl="7" marL="3657600" rtl="0">
              <a:spcBef>
                <a:spcPts val="0"/>
              </a:spcBef>
              <a:spcAft>
                <a:spcPts val="0"/>
              </a:spcAft>
              <a:buSzPts val="1800"/>
              <a:buFont typeface="Raleway"/>
              <a:buChar char="○"/>
              <a:defRPr>
                <a:latin typeface="Raleway"/>
                <a:ea typeface="Raleway"/>
                <a:cs typeface="Raleway"/>
                <a:sym typeface="Raleway"/>
              </a:defRPr>
            </a:lvl8pPr>
            <a:lvl9pPr indent="-342900" lvl="8" marL="4114800" rtl="0">
              <a:spcBef>
                <a:spcPts val="0"/>
              </a:spcBef>
              <a:spcAft>
                <a:spcPts val="0"/>
              </a:spcAft>
              <a:buSzPts val="1800"/>
              <a:buFont typeface="Raleway"/>
              <a:buChar char="■"/>
              <a:defRPr>
                <a:latin typeface="Raleway"/>
                <a:ea typeface="Raleway"/>
                <a:cs typeface="Raleway"/>
                <a:sym typeface="Raleway"/>
              </a:defRPr>
            </a:lvl9pPr>
          </a:lstStyle>
          <a:p/>
        </p:txBody>
      </p:sp>
      <p:cxnSp>
        <p:nvCxnSpPr>
          <p:cNvPr id="21" name="Google Shape;21;p4"/>
          <p:cNvCxnSpPr>
            <a:endCxn id="22" idx="1"/>
          </p:cNvCxnSpPr>
          <p:nvPr/>
        </p:nvCxnSpPr>
        <p:spPr>
          <a:xfrm>
            <a:off x="219175" y="990596"/>
            <a:ext cx="8091600" cy="0"/>
          </a:xfrm>
          <a:prstGeom prst="straightConnector1">
            <a:avLst/>
          </a:prstGeom>
          <a:noFill/>
          <a:ln cap="flat" cmpd="sng" w="50800">
            <a:solidFill>
              <a:srgbClr val="FF9900"/>
            </a:solidFill>
            <a:prstDash val="solid"/>
            <a:round/>
            <a:headEnd len="sm" w="sm" type="none"/>
            <a:tailEnd len="sm" w="sm" type="none"/>
          </a:ln>
        </p:spPr>
      </p:cxnSp>
      <p:pic>
        <p:nvPicPr>
          <p:cNvPr id="22" name="Google Shape;22;p4"/>
          <p:cNvPicPr preferRelativeResize="0"/>
          <p:nvPr/>
        </p:nvPicPr>
        <p:blipFill>
          <a:blip r:embed="rId2">
            <a:alphaModFix/>
          </a:blip>
          <a:stretch>
            <a:fillRect/>
          </a:stretch>
        </p:blipFill>
        <p:spPr>
          <a:xfrm>
            <a:off x="8310775" y="853146"/>
            <a:ext cx="529685" cy="274900"/>
          </a:xfrm>
          <a:prstGeom prst="rect">
            <a:avLst/>
          </a:prstGeom>
          <a:noFill/>
          <a:ln>
            <a:noFill/>
          </a:ln>
        </p:spPr>
      </p:pic>
      <p:sp>
        <p:nvSpPr>
          <p:cNvPr id="23" name="Google Shape;23;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idx="1" type="body"/>
          </p:nvPr>
        </p:nvSpPr>
        <p:spPr>
          <a:xfrm>
            <a:off x="457200"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Raleway"/>
              <a:buChar char="●"/>
              <a:defRPr>
                <a:latin typeface="Raleway"/>
                <a:ea typeface="Raleway"/>
                <a:cs typeface="Raleway"/>
                <a:sym typeface="Raleway"/>
              </a:defRPr>
            </a:lvl1pPr>
            <a:lvl2pPr indent="-381000" lvl="1" marL="914400" rtl="0">
              <a:spcBef>
                <a:spcPts val="0"/>
              </a:spcBef>
              <a:spcAft>
                <a:spcPts val="0"/>
              </a:spcAft>
              <a:buSzPts val="2400"/>
              <a:buFont typeface="Raleway"/>
              <a:buChar char="○"/>
              <a:defRPr>
                <a:latin typeface="Raleway"/>
                <a:ea typeface="Raleway"/>
                <a:cs typeface="Raleway"/>
                <a:sym typeface="Raleway"/>
              </a:defRPr>
            </a:lvl2pPr>
            <a:lvl3pPr indent="-381000" lvl="2" marL="1371600" rtl="0">
              <a:spcBef>
                <a:spcPts val="0"/>
              </a:spcBef>
              <a:spcAft>
                <a:spcPts val="0"/>
              </a:spcAft>
              <a:buSzPts val="2400"/>
              <a:buFont typeface="Raleway"/>
              <a:buChar char="■"/>
              <a:defRPr>
                <a:latin typeface="Raleway"/>
                <a:ea typeface="Raleway"/>
                <a:cs typeface="Raleway"/>
                <a:sym typeface="Raleway"/>
              </a:defRPr>
            </a:lvl3pPr>
            <a:lvl4pPr indent="-342900" lvl="3" marL="1828800" rtl="0">
              <a:spcBef>
                <a:spcPts val="0"/>
              </a:spcBef>
              <a:spcAft>
                <a:spcPts val="0"/>
              </a:spcAft>
              <a:buSzPts val="1800"/>
              <a:buFont typeface="Raleway"/>
              <a:buChar char="●"/>
              <a:defRPr>
                <a:latin typeface="Raleway"/>
                <a:ea typeface="Raleway"/>
                <a:cs typeface="Raleway"/>
                <a:sym typeface="Raleway"/>
              </a:defRPr>
            </a:lvl4pPr>
            <a:lvl5pPr indent="-342900" lvl="4" marL="2286000" rtl="0">
              <a:spcBef>
                <a:spcPts val="0"/>
              </a:spcBef>
              <a:spcAft>
                <a:spcPts val="0"/>
              </a:spcAft>
              <a:buSzPts val="1800"/>
              <a:buFont typeface="Raleway"/>
              <a:buChar char="○"/>
              <a:defRPr>
                <a:latin typeface="Raleway"/>
                <a:ea typeface="Raleway"/>
                <a:cs typeface="Raleway"/>
                <a:sym typeface="Raleway"/>
              </a:defRPr>
            </a:lvl5pPr>
            <a:lvl6pPr indent="-342900" lvl="5" marL="2743200" rtl="0">
              <a:spcBef>
                <a:spcPts val="0"/>
              </a:spcBef>
              <a:spcAft>
                <a:spcPts val="0"/>
              </a:spcAft>
              <a:buSzPts val="1800"/>
              <a:buFont typeface="Raleway"/>
              <a:buChar char="■"/>
              <a:defRPr>
                <a:latin typeface="Raleway"/>
                <a:ea typeface="Raleway"/>
                <a:cs typeface="Raleway"/>
                <a:sym typeface="Raleway"/>
              </a:defRPr>
            </a:lvl6pPr>
            <a:lvl7pPr indent="-342900" lvl="6" marL="3200400" rtl="0">
              <a:spcBef>
                <a:spcPts val="0"/>
              </a:spcBef>
              <a:spcAft>
                <a:spcPts val="0"/>
              </a:spcAft>
              <a:buSzPts val="1800"/>
              <a:buFont typeface="Raleway"/>
              <a:buChar char="●"/>
              <a:defRPr>
                <a:latin typeface="Raleway"/>
                <a:ea typeface="Raleway"/>
                <a:cs typeface="Raleway"/>
                <a:sym typeface="Raleway"/>
              </a:defRPr>
            </a:lvl7pPr>
            <a:lvl8pPr indent="-342900" lvl="7" marL="3657600" rtl="0">
              <a:spcBef>
                <a:spcPts val="0"/>
              </a:spcBef>
              <a:spcAft>
                <a:spcPts val="0"/>
              </a:spcAft>
              <a:buSzPts val="1800"/>
              <a:buFont typeface="Raleway"/>
              <a:buChar char="○"/>
              <a:defRPr>
                <a:latin typeface="Raleway"/>
                <a:ea typeface="Raleway"/>
                <a:cs typeface="Raleway"/>
                <a:sym typeface="Raleway"/>
              </a:defRPr>
            </a:lvl8pPr>
            <a:lvl9pPr indent="-342900" lvl="8" marL="4114800" rtl="0">
              <a:spcBef>
                <a:spcPts val="0"/>
              </a:spcBef>
              <a:spcAft>
                <a:spcPts val="0"/>
              </a:spcAft>
              <a:buSzPts val="1800"/>
              <a:buFont typeface="Raleway"/>
              <a:buChar char="■"/>
              <a:defRPr>
                <a:latin typeface="Raleway"/>
                <a:ea typeface="Raleway"/>
                <a:cs typeface="Raleway"/>
                <a:sym typeface="Raleway"/>
              </a:defRPr>
            </a:lvl9pPr>
          </a:lstStyle>
          <a:p/>
        </p:txBody>
      </p:sp>
      <p:sp>
        <p:nvSpPr>
          <p:cNvPr id="26" name="Google Shape;26;p5"/>
          <p:cNvSpPr txBox="1"/>
          <p:nvPr>
            <p:ph idx="2" type="body"/>
          </p:nvPr>
        </p:nvSpPr>
        <p:spPr>
          <a:xfrm>
            <a:off x="4692274" y="1200150"/>
            <a:ext cx="39945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Font typeface="Raleway"/>
              <a:buChar char="●"/>
              <a:defRPr>
                <a:latin typeface="Raleway"/>
                <a:ea typeface="Raleway"/>
                <a:cs typeface="Raleway"/>
                <a:sym typeface="Raleway"/>
              </a:defRPr>
            </a:lvl1pPr>
            <a:lvl2pPr indent="-381000" lvl="1" marL="914400" rtl="0">
              <a:spcBef>
                <a:spcPts val="0"/>
              </a:spcBef>
              <a:spcAft>
                <a:spcPts val="0"/>
              </a:spcAft>
              <a:buSzPts val="2400"/>
              <a:buFont typeface="Raleway"/>
              <a:buChar char="○"/>
              <a:defRPr>
                <a:latin typeface="Raleway"/>
                <a:ea typeface="Raleway"/>
                <a:cs typeface="Raleway"/>
                <a:sym typeface="Raleway"/>
              </a:defRPr>
            </a:lvl2pPr>
            <a:lvl3pPr indent="-381000" lvl="2" marL="1371600" rtl="0">
              <a:spcBef>
                <a:spcPts val="0"/>
              </a:spcBef>
              <a:spcAft>
                <a:spcPts val="0"/>
              </a:spcAft>
              <a:buSzPts val="2400"/>
              <a:buFont typeface="Raleway"/>
              <a:buChar char="■"/>
              <a:defRPr>
                <a:latin typeface="Raleway"/>
                <a:ea typeface="Raleway"/>
                <a:cs typeface="Raleway"/>
                <a:sym typeface="Raleway"/>
              </a:defRPr>
            </a:lvl3pPr>
            <a:lvl4pPr indent="-342900" lvl="3" marL="1828800" rtl="0">
              <a:spcBef>
                <a:spcPts val="0"/>
              </a:spcBef>
              <a:spcAft>
                <a:spcPts val="0"/>
              </a:spcAft>
              <a:buSzPts val="1800"/>
              <a:buFont typeface="Raleway"/>
              <a:buChar char="●"/>
              <a:defRPr>
                <a:latin typeface="Raleway"/>
                <a:ea typeface="Raleway"/>
                <a:cs typeface="Raleway"/>
                <a:sym typeface="Raleway"/>
              </a:defRPr>
            </a:lvl4pPr>
            <a:lvl5pPr indent="-342900" lvl="4" marL="2286000" rtl="0">
              <a:spcBef>
                <a:spcPts val="0"/>
              </a:spcBef>
              <a:spcAft>
                <a:spcPts val="0"/>
              </a:spcAft>
              <a:buSzPts val="1800"/>
              <a:buFont typeface="Raleway"/>
              <a:buChar char="○"/>
              <a:defRPr>
                <a:latin typeface="Raleway"/>
                <a:ea typeface="Raleway"/>
                <a:cs typeface="Raleway"/>
                <a:sym typeface="Raleway"/>
              </a:defRPr>
            </a:lvl5pPr>
            <a:lvl6pPr indent="-342900" lvl="5" marL="2743200" rtl="0">
              <a:spcBef>
                <a:spcPts val="0"/>
              </a:spcBef>
              <a:spcAft>
                <a:spcPts val="0"/>
              </a:spcAft>
              <a:buSzPts val="1800"/>
              <a:buFont typeface="Raleway"/>
              <a:buChar char="■"/>
              <a:defRPr>
                <a:latin typeface="Raleway"/>
                <a:ea typeface="Raleway"/>
                <a:cs typeface="Raleway"/>
                <a:sym typeface="Raleway"/>
              </a:defRPr>
            </a:lvl6pPr>
            <a:lvl7pPr indent="-342900" lvl="6" marL="3200400" rtl="0">
              <a:spcBef>
                <a:spcPts val="0"/>
              </a:spcBef>
              <a:spcAft>
                <a:spcPts val="0"/>
              </a:spcAft>
              <a:buSzPts val="1800"/>
              <a:buFont typeface="Raleway"/>
              <a:buChar char="●"/>
              <a:defRPr>
                <a:latin typeface="Raleway"/>
                <a:ea typeface="Raleway"/>
                <a:cs typeface="Raleway"/>
                <a:sym typeface="Raleway"/>
              </a:defRPr>
            </a:lvl7pPr>
            <a:lvl8pPr indent="-342900" lvl="7" marL="3657600" rtl="0">
              <a:spcBef>
                <a:spcPts val="0"/>
              </a:spcBef>
              <a:spcAft>
                <a:spcPts val="0"/>
              </a:spcAft>
              <a:buSzPts val="1800"/>
              <a:buFont typeface="Raleway"/>
              <a:buChar char="○"/>
              <a:defRPr>
                <a:latin typeface="Raleway"/>
                <a:ea typeface="Raleway"/>
                <a:cs typeface="Raleway"/>
                <a:sym typeface="Raleway"/>
              </a:defRPr>
            </a:lvl8pPr>
            <a:lvl9pPr indent="-342900" lvl="8" marL="4114800" rtl="0">
              <a:spcBef>
                <a:spcPts val="0"/>
              </a:spcBef>
              <a:spcAft>
                <a:spcPts val="0"/>
              </a:spcAft>
              <a:buSzPts val="1800"/>
              <a:buFont typeface="Raleway"/>
              <a:buChar char="■"/>
              <a:defRPr>
                <a:latin typeface="Raleway"/>
                <a:ea typeface="Raleway"/>
                <a:cs typeface="Raleway"/>
                <a:sym typeface="Raleway"/>
              </a:defRPr>
            </a:lvl9pPr>
          </a:lstStyle>
          <a:p/>
        </p:txBody>
      </p:sp>
      <p:sp>
        <p:nvSpPr>
          <p:cNvPr id="27" name="Google Shape;27;p5"/>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Raleway"/>
              <a:buNone/>
              <a:defRPr>
                <a:latin typeface="Raleway"/>
                <a:ea typeface="Raleway"/>
                <a:cs typeface="Raleway"/>
                <a:sym typeface="Raleway"/>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p:txBody>
      </p:sp>
      <p:cxnSp>
        <p:nvCxnSpPr>
          <p:cNvPr id="28" name="Google Shape;28;p5"/>
          <p:cNvCxnSpPr>
            <a:endCxn id="29" idx="1"/>
          </p:cNvCxnSpPr>
          <p:nvPr/>
        </p:nvCxnSpPr>
        <p:spPr>
          <a:xfrm>
            <a:off x="219175" y="990596"/>
            <a:ext cx="8091600" cy="0"/>
          </a:xfrm>
          <a:prstGeom prst="straightConnector1">
            <a:avLst/>
          </a:prstGeom>
          <a:noFill/>
          <a:ln cap="flat" cmpd="sng" w="50800">
            <a:solidFill>
              <a:srgbClr val="FF9900"/>
            </a:solidFill>
            <a:prstDash val="solid"/>
            <a:round/>
            <a:headEnd len="sm" w="sm" type="none"/>
            <a:tailEnd len="sm" w="sm" type="none"/>
          </a:ln>
        </p:spPr>
      </p:cxnSp>
      <p:pic>
        <p:nvPicPr>
          <p:cNvPr id="29" name="Google Shape;29;p5"/>
          <p:cNvPicPr preferRelativeResize="0"/>
          <p:nvPr/>
        </p:nvPicPr>
        <p:blipFill>
          <a:blip r:embed="rId2">
            <a:alphaModFix/>
          </a:blip>
          <a:stretch>
            <a:fillRect/>
          </a:stretch>
        </p:blipFill>
        <p:spPr>
          <a:xfrm>
            <a:off x="8310775" y="853146"/>
            <a:ext cx="529685" cy="274900"/>
          </a:xfrm>
          <a:prstGeom prst="rect">
            <a:avLst/>
          </a:prstGeom>
          <a:noFill/>
          <a:ln>
            <a:noFill/>
          </a:ln>
        </p:spPr>
      </p:pic>
      <p:sp>
        <p:nvSpPr>
          <p:cNvPr id="30" name="Google Shape;30;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Raleway"/>
              <a:buNone/>
              <a:defRPr>
                <a:latin typeface="Raleway"/>
                <a:ea typeface="Raleway"/>
                <a:cs typeface="Raleway"/>
                <a:sym typeface="Raleway"/>
              </a:defRPr>
            </a:lvl1pPr>
            <a:lvl2pPr lvl="1" rtl="0">
              <a:spcBef>
                <a:spcPts val="0"/>
              </a:spcBef>
              <a:spcAft>
                <a:spcPts val="0"/>
              </a:spcAft>
              <a:buSzPts val="3600"/>
              <a:buNone/>
              <a:defRPr>
                <a:solidFill>
                  <a:srgbClr val="DA0002"/>
                </a:solidFill>
              </a:defRPr>
            </a:lvl2pPr>
            <a:lvl3pPr lvl="2" rtl="0">
              <a:spcBef>
                <a:spcPts val="0"/>
              </a:spcBef>
              <a:spcAft>
                <a:spcPts val="0"/>
              </a:spcAft>
              <a:buSzPts val="3600"/>
              <a:buNone/>
              <a:defRPr>
                <a:solidFill>
                  <a:srgbClr val="DA0002"/>
                </a:solidFill>
              </a:defRPr>
            </a:lvl3pPr>
            <a:lvl4pPr lvl="3" rtl="0">
              <a:spcBef>
                <a:spcPts val="0"/>
              </a:spcBef>
              <a:spcAft>
                <a:spcPts val="0"/>
              </a:spcAft>
              <a:buSzPts val="3600"/>
              <a:buNone/>
              <a:defRPr>
                <a:solidFill>
                  <a:srgbClr val="DA0002"/>
                </a:solidFill>
              </a:defRPr>
            </a:lvl4pPr>
            <a:lvl5pPr lvl="4" rtl="0">
              <a:spcBef>
                <a:spcPts val="0"/>
              </a:spcBef>
              <a:spcAft>
                <a:spcPts val="0"/>
              </a:spcAft>
              <a:buSzPts val="3600"/>
              <a:buNone/>
              <a:defRPr>
                <a:solidFill>
                  <a:srgbClr val="DA0002"/>
                </a:solidFill>
              </a:defRPr>
            </a:lvl5pPr>
            <a:lvl6pPr lvl="5" rtl="0">
              <a:spcBef>
                <a:spcPts val="0"/>
              </a:spcBef>
              <a:spcAft>
                <a:spcPts val="0"/>
              </a:spcAft>
              <a:buSzPts val="3600"/>
              <a:buNone/>
              <a:defRPr>
                <a:solidFill>
                  <a:srgbClr val="DA0002"/>
                </a:solidFill>
              </a:defRPr>
            </a:lvl6pPr>
            <a:lvl7pPr lvl="6" rtl="0">
              <a:spcBef>
                <a:spcPts val="0"/>
              </a:spcBef>
              <a:spcAft>
                <a:spcPts val="0"/>
              </a:spcAft>
              <a:buSzPts val="3600"/>
              <a:buNone/>
              <a:defRPr>
                <a:solidFill>
                  <a:srgbClr val="DA0002"/>
                </a:solidFill>
              </a:defRPr>
            </a:lvl7pPr>
            <a:lvl8pPr lvl="7" rtl="0">
              <a:spcBef>
                <a:spcPts val="0"/>
              </a:spcBef>
              <a:spcAft>
                <a:spcPts val="0"/>
              </a:spcAft>
              <a:buSzPts val="3600"/>
              <a:buNone/>
              <a:defRPr>
                <a:solidFill>
                  <a:srgbClr val="DA0002"/>
                </a:solidFill>
              </a:defRPr>
            </a:lvl8pPr>
            <a:lvl9pPr lvl="8" rtl="0">
              <a:spcBef>
                <a:spcPts val="0"/>
              </a:spcBef>
              <a:spcAft>
                <a:spcPts val="0"/>
              </a:spcAft>
              <a:buSzPts val="3600"/>
              <a:buNone/>
              <a:defRPr>
                <a:solidFill>
                  <a:srgbClr val="DA0002"/>
                </a:solidFill>
              </a:defRPr>
            </a:lvl9pPr>
          </a:lstStyle>
          <a:p/>
        </p:txBody>
      </p:sp>
      <p:cxnSp>
        <p:nvCxnSpPr>
          <p:cNvPr id="33" name="Google Shape;33;p6"/>
          <p:cNvCxnSpPr>
            <a:endCxn id="34" idx="1"/>
          </p:cNvCxnSpPr>
          <p:nvPr/>
        </p:nvCxnSpPr>
        <p:spPr>
          <a:xfrm>
            <a:off x="219175" y="990596"/>
            <a:ext cx="8091600" cy="0"/>
          </a:xfrm>
          <a:prstGeom prst="straightConnector1">
            <a:avLst/>
          </a:prstGeom>
          <a:noFill/>
          <a:ln cap="flat" cmpd="sng" w="50800">
            <a:solidFill>
              <a:srgbClr val="FF9900"/>
            </a:solidFill>
            <a:prstDash val="solid"/>
            <a:round/>
            <a:headEnd len="sm" w="sm" type="none"/>
            <a:tailEnd len="sm" w="sm" type="none"/>
          </a:ln>
        </p:spPr>
      </p:cxnSp>
      <p:pic>
        <p:nvPicPr>
          <p:cNvPr id="34" name="Google Shape;34;p6"/>
          <p:cNvPicPr preferRelativeResize="0"/>
          <p:nvPr/>
        </p:nvPicPr>
        <p:blipFill>
          <a:blip r:embed="rId2">
            <a:alphaModFix/>
          </a:blip>
          <a:stretch>
            <a:fillRect/>
          </a:stretch>
        </p:blipFill>
        <p:spPr>
          <a:xfrm>
            <a:off x="8310775" y="853146"/>
            <a:ext cx="529685" cy="274900"/>
          </a:xfrm>
          <a:prstGeom prst="rect">
            <a:avLst/>
          </a:prstGeom>
          <a:noFill/>
          <a:ln>
            <a:noFill/>
          </a:ln>
        </p:spPr>
      </p:pic>
      <p:sp>
        <p:nvSpPr>
          <p:cNvPr id="35" name="Google Shape;35;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 name="Shape 36"/>
        <p:cNvGrpSpPr/>
        <p:nvPr/>
      </p:nvGrpSpPr>
      <p:grpSpPr>
        <a:xfrm>
          <a:off x="0" y="0"/>
          <a:ext cx="0" cy="0"/>
          <a:chOff x="0" y="0"/>
          <a:chExt cx="0" cy="0"/>
        </a:xfrm>
      </p:grpSpPr>
      <p:sp>
        <p:nvSpPr>
          <p:cNvPr id="37" name="Google Shape;37;p7"/>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0"/>
              </a:spcBef>
              <a:spcAft>
                <a:spcPts val="0"/>
              </a:spcAft>
              <a:buSzPts val="1800"/>
              <a:buFont typeface="Raleway"/>
              <a:buNone/>
              <a:defRPr sz="1800">
                <a:latin typeface="Raleway"/>
                <a:ea typeface="Raleway"/>
                <a:cs typeface="Raleway"/>
                <a:sym typeface="Raleway"/>
              </a:defRPr>
            </a:lvl1pPr>
          </a:lstStyle>
          <a:p/>
        </p:txBody>
      </p:sp>
      <p:cxnSp>
        <p:nvCxnSpPr>
          <p:cNvPr id="38" name="Google Shape;38;p7"/>
          <p:cNvCxnSpPr/>
          <p:nvPr/>
        </p:nvCxnSpPr>
        <p:spPr>
          <a:xfrm>
            <a:off x="457200" y="4317761"/>
            <a:ext cx="8229600" cy="0"/>
          </a:xfrm>
          <a:prstGeom prst="straightConnector1">
            <a:avLst/>
          </a:prstGeom>
          <a:noFill/>
          <a:ln cap="flat" cmpd="sng" w="50800">
            <a:solidFill>
              <a:schemeClr val="lt2"/>
            </a:solidFill>
            <a:prstDash val="solid"/>
            <a:round/>
            <a:headEnd len="sm" w="sm" type="none"/>
            <a:tailEnd len="sm" w="sm" type="none"/>
          </a:ln>
        </p:spPr>
      </p:cxnSp>
      <p:sp>
        <p:nvSpPr>
          <p:cNvPr id="39" name="Google Shape;39;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Font typeface="Raleway"/>
              <a:buChar char="●"/>
              <a:defRPr sz="3000">
                <a:solidFill>
                  <a:schemeClr val="dk1"/>
                </a:solidFill>
                <a:latin typeface="Raleway"/>
                <a:ea typeface="Raleway"/>
                <a:cs typeface="Raleway"/>
                <a:sym typeface="Raleway"/>
              </a:defRPr>
            </a:lvl1pPr>
            <a:lvl2pPr indent="-381000" lvl="1" marL="914400" rtl="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2pPr>
            <a:lvl3pPr indent="-381000" lvl="2" marL="1371600" rtl="0">
              <a:spcBef>
                <a:spcPts val="0"/>
              </a:spcBef>
              <a:spcAft>
                <a:spcPts val="0"/>
              </a:spcAft>
              <a:buClr>
                <a:schemeClr val="dk1"/>
              </a:buClr>
              <a:buSzPts val="2400"/>
              <a:buFont typeface="Raleway"/>
              <a:buChar char="■"/>
              <a:defRPr sz="2400">
                <a:solidFill>
                  <a:schemeClr val="dk1"/>
                </a:solidFill>
                <a:latin typeface="Raleway"/>
                <a:ea typeface="Raleway"/>
                <a:cs typeface="Raleway"/>
                <a:sym typeface="Raleway"/>
              </a:defRPr>
            </a:lvl3pPr>
            <a:lvl4pPr indent="-342900" lvl="3" marL="18288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4pPr>
            <a:lvl5pPr indent="-342900" lvl="4" marL="22860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5pPr>
            <a:lvl6pPr indent="-342900" lvl="5" marL="27432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6pPr>
            <a:lvl7pPr indent="-342900" lvl="6" marL="32004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7pPr>
            <a:lvl8pPr indent="-342900" lvl="7" marL="36576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8pPr>
            <a:lvl9pPr indent="-342900" lvl="8" marL="4114800" rtl="0">
              <a:spcBef>
                <a:spcPts val="0"/>
              </a:spcBef>
              <a:spcAft>
                <a:spcPts val="0"/>
              </a:spcAft>
              <a:buClr>
                <a:schemeClr val="dk1"/>
              </a:buClr>
              <a:buSzPts val="1800"/>
              <a:buFont typeface="Raleway"/>
              <a:buChar char="■"/>
              <a:defRPr sz="1800">
                <a:solidFill>
                  <a:schemeClr val="dk1"/>
                </a:solidFill>
                <a:latin typeface="Raleway"/>
                <a:ea typeface="Raleway"/>
                <a:cs typeface="Raleway"/>
                <a:sym typeface="Raleway"/>
              </a:defRPr>
            </a:lvl9pPr>
          </a:lstStyle>
          <a:p/>
        </p:txBody>
      </p:sp>
      <p:sp>
        <p:nvSpPr>
          <p:cNvPr id="7" name="Google Shape;7;p1"/>
          <p:cNvSpPr txBox="1"/>
          <p:nvPr>
            <p:ph type="title"/>
          </p:nvPr>
        </p:nvSpPr>
        <p:spPr>
          <a:xfrm>
            <a:off x="334800" y="205975"/>
            <a:ext cx="86628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FF9900"/>
              </a:buClr>
              <a:buSzPts val="3600"/>
              <a:buFont typeface="Raleway"/>
              <a:buNone/>
              <a:defRPr sz="3600">
                <a:solidFill>
                  <a:srgbClr val="FF9900"/>
                </a:solidFill>
                <a:latin typeface="Raleway"/>
                <a:ea typeface="Raleway"/>
                <a:cs typeface="Raleway"/>
                <a:sym typeface="Raleway"/>
              </a:defRPr>
            </a:lvl1pPr>
            <a:lvl2pPr lvl="1" rtl="0">
              <a:spcBef>
                <a:spcPts val="0"/>
              </a:spcBef>
              <a:spcAft>
                <a:spcPts val="0"/>
              </a:spcAft>
              <a:buClr>
                <a:schemeClr val="accent1"/>
              </a:buClr>
              <a:buSzPts val="3600"/>
              <a:buNone/>
              <a:defRPr b="1" sz="3600">
                <a:solidFill>
                  <a:schemeClr val="accent1"/>
                </a:solidFill>
              </a:defRPr>
            </a:lvl2pPr>
            <a:lvl3pPr lvl="2" rtl="0">
              <a:spcBef>
                <a:spcPts val="0"/>
              </a:spcBef>
              <a:spcAft>
                <a:spcPts val="0"/>
              </a:spcAft>
              <a:buClr>
                <a:schemeClr val="accent1"/>
              </a:buClr>
              <a:buSzPts val="3600"/>
              <a:buNone/>
              <a:defRPr b="1" sz="3600">
                <a:solidFill>
                  <a:schemeClr val="accent1"/>
                </a:solidFill>
              </a:defRPr>
            </a:lvl3pPr>
            <a:lvl4pPr lvl="3" rtl="0">
              <a:spcBef>
                <a:spcPts val="0"/>
              </a:spcBef>
              <a:spcAft>
                <a:spcPts val="0"/>
              </a:spcAft>
              <a:buClr>
                <a:schemeClr val="accent1"/>
              </a:buClr>
              <a:buSzPts val="3600"/>
              <a:buNone/>
              <a:defRPr b="1" sz="3600">
                <a:solidFill>
                  <a:schemeClr val="accent1"/>
                </a:solidFill>
              </a:defRPr>
            </a:lvl4pPr>
            <a:lvl5pPr lvl="4" rtl="0">
              <a:spcBef>
                <a:spcPts val="0"/>
              </a:spcBef>
              <a:spcAft>
                <a:spcPts val="0"/>
              </a:spcAft>
              <a:buClr>
                <a:schemeClr val="accent1"/>
              </a:buClr>
              <a:buSzPts val="3600"/>
              <a:buNone/>
              <a:defRPr b="1" sz="3600">
                <a:solidFill>
                  <a:schemeClr val="accent1"/>
                </a:solidFill>
              </a:defRPr>
            </a:lvl5pPr>
            <a:lvl6pPr lvl="5" rtl="0">
              <a:spcBef>
                <a:spcPts val="0"/>
              </a:spcBef>
              <a:spcAft>
                <a:spcPts val="0"/>
              </a:spcAft>
              <a:buClr>
                <a:schemeClr val="accent1"/>
              </a:buClr>
              <a:buSzPts val="3600"/>
              <a:buNone/>
              <a:defRPr b="1" sz="3600">
                <a:solidFill>
                  <a:schemeClr val="accent1"/>
                </a:solidFill>
              </a:defRPr>
            </a:lvl6pPr>
            <a:lvl7pPr lvl="6" rtl="0">
              <a:spcBef>
                <a:spcPts val="0"/>
              </a:spcBef>
              <a:spcAft>
                <a:spcPts val="0"/>
              </a:spcAft>
              <a:buClr>
                <a:schemeClr val="accent1"/>
              </a:buClr>
              <a:buSzPts val="3600"/>
              <a:buNone/>
              <a:defRPr b="1" sz="3600">
                <a:solidFill>
                  <a:schemeClr val="accent1"/>
                </a:solidFill>
              </a:defRPr>
            </a:lvl7pPr>
            <a:lvl8pPr lvl="7" rtl="0">
              <a:spcBef>
                <a:spcPts val="0"/>
              </a:spcBef>
              <a:spcAft>
                <a:spcPts val="0"/>
              </a:spcAft>
              <a:buClr>
                <a:schemeClr val="accent1"/>
              </a:buClr>
              <a:buSzPts val="3600"/>
              <a:buNone/>
              <a:defRPr b="1" sz="3600">
                <a:solidFill>
                  <a:schemeClr val="accent1"/>
                </a:solidFill>
              </a:defRPr>
            </a:lvl8pPr>
            <a:lvl9pPr lvl="8" rtl="0">
              <a:spcBef>
                <a:spcPts val="0"/>
              </a:spcBef>
              <a:spcAft>
                <a:spcPts val="0"/>
              </a:spcAft>
              <a:buClr>
                <a:schemeClr val="accent1"/>
              </a:buClr>
              <a:buSzPts val="3600"/>
              <a:buNone/>
              <a:defRPr b="1" sz="3600">
                <a:solidFill>
                  <a:schemeClr val="accent1"/>
                </a:solidFil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latin typeface="Proxima Nova"/>
                <a:ea typeface="Proxima Nova"/>
                <a:cs typeface="Proxima Nova"/>
                <a:sym typeface="Proxima Nova"/>
              </a:defRPr>
            </a:lvl1pPr>
            <a:lvl2pPr lvl="1" rtl="0" algn="r">
              <a:buNone/>
              <a:defRPr sz="1300">
                <a:solidFill>
                  <a:schemeClr val="dk1"/>
                </a:solidFill>
                <a:latin typeface="Proxima Nova"/>
                <a:ea typeface="Proxima Nova"/>
                <a:cs typeface="Proxima Nova"/>
                <a:sym typeface="Proxima Nova"/>
              </a:defRPr>
            </a:lvl2pPr>
            <a:lvl3pPr lvl="2" rtl="0" algn="r">
              <a:buNone/>
              <a:defRPr sz="1300">
                <a:solidFill>
                  <a:schemeClr val="dk1"/>
                </a:solidFill>
                <a:latin typeface="Proxima Nova"/>
                <a:ea typeface="Proxima Nova"/>
                <a:cs typeface="Proxima Nova"/>
                <a:sym typeface="Proxima Nova"/>
              </a:defRPr>
            </a:lvl3pPr>
            <a:lvl4pPr lvl="3" rtl="0" algn="r">
              <a:buNone/>
              <a:defRPr sz="1300">
                <a:solidFill>
                  <a:schemeClr val="dk1"/>
                </a:solidFill>
                <a:latin typeface="Proxima Nova"/>
                <a:ea typeface="Proxima Nova"/>
                <a:cs typeface="Proxima Nova"/>
                <a:sym typeface="Proxima Nova"/>
              </a:defRPr>
            </a:lvl4pPr>
            <a:lvl5pPr lvl="4" rtl="0" algn="r">
              <a:buNone/>
              <a:defRPr sz="1300">
                <a:solidFill>
                  <a:schemeClr val="dk1"/>
                </a:solidFill>
                <a:latin typeface="Proxima Nova"/>
                <a:ea typeface="Proxima Nova"/>
                <a:cs typeface="Proxima Nova"/>
                <a:sym typeface="Proxima Nova"/>
              </a:defRPr>
            </a:lvl5pPr>
            <a:lvl6pPr lvl="5" rtl="0" algn="r">
              <a:buNone/>
              <a:defRPr sz="1300">
                <a:solidFill>
                  <a:schemeClr val="dk1"/>
                </a:solidFill>
                <a:latin typeface="Proxima Nova"/>
                <a:ea typeface="Proxima Nova"/>
                <a:cs typeface="Proxima Nova"/>
                <a:sym typeface="Proxima Nova"/>
              </a:defRPr>
            </a:lvl6pPr>
            <a:lvl7pPr lvl="6" rtl="0" algn="r">
              <a:buNone/>
              <a:defRPr sz="1300">
                <a:solidFill>
                  <a:schemeClr val="dk1"/>
                </a:solidFill>
                <a:latin typeface="Proxima Nova"/>
                <a:ea typeface="Proxima Nova"/>
                <a:cs typeface="Proxima Nova"/>
                <a:sym typeface="Proxima Nova"/>
              </a:defRPr>
            </a:lvl7pPr>
            <a:lvl8pPr lvl="7" rtl="0" algn="r">
              <a:buNone/>
              <a:defRPr sz="1300">
                <a:solidFill>
                  <a:schemeClr val="dk1"/>
                </a:solidFill>
                <a:latin typeface="Proxima Nova"/>
                <a:ea typeface="Proxima Nova"/>
                <a:cs typeface="Proxima Nova"/>
                <a:sym typeface="Proxima Nova"/>
              </a:defRPr>
            </a:lvl8pPr>
            <a:lvl9pPr lvl="8" rtl="0" algn="r">
              <a:buNone/>
              <a:defRPr sz="13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gmetad-kvm.mwt2.org/?c=MWT2%20KVM&amp;h=fts.mwt2.org&amp;" TargetMode="External"/><Relationship Id="rId4" Type="http://schemas.openxmlformats.org/officeDocument/2006/relationships/hyperlink" Target="https://fts.mwt2.org:8449/fts3/ftsm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ligo-rucio-grafana.nautilus.optiputer.net/d/C8EwBoTZk/transfer-dashboard?orgId=1&amp;refresh=10s&amp;from=now-30d&amp;to=now&amp;var-binning=1d&amp;var-groupby=dst-rse&amp;var-activity=All&amp;var-dstrse=All&amp;var-dsttype=All&amp;var-srcrse=All&amp;var-srctype=All&amp;var-protocol=Al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indico.cern.ch/event/867913/contributions/3769440/attachments/2002858/3343966/Multi-VO_Rucio.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13.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gracc.opensciencegrid.org/kibana/app/dashboards#/view/1556ac50-b61d-11ea-9937-c34567e5da51?_g=(filters:!(),refreshInterval:(pause:!t,value:0),time:(from:now-90d,to:now))&amp;_a=(description:'',filters:!(('$state':(store:appState),meta:(alias:!n,disabled:!f,index:'623c7a10-b369-11ea-9937-c34567e5da51',key:logical_dirname.keyword,negate:!t,params:(query:'missing%20directory'),type:phrase),query:(match:(logical_dirname.keyword:(query:'missing%20directory',type:phrase)))),('$state':(store:appState),meta:(alias:!n,disabled:!f,index:'623c7a10-b369-11ea-9937-c34567e5da51',key:logical_dirname.keyword,negate:!t,params:(query:'unknown%20directory'),type:phrase),query:(match:(logical_dirname.keyword:(query:'unknown%20directory',type:phrase))))),fullScreenMode:!f,options:(hidePanelTitles:!f,useMargins:!t),query:(language:kuery,query:'osg-gftp2.pace.gatech.edu%20'),timeRestore:!f,title:StashCache,viewMode:view)"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s://gracc.opensciencegrid.org/d/000000037/payload-jobs-summary?orgId=1&amp;from=now-30d&amp;to=now&amp;var-ReportableVOName=osg&amp;var-Project=All&amp;var-Facility=Georgia%20Tech&amp;var-User=All&amp;var-ExitCode=All&amp;var-Probe=All&amp;var-interval=1d&amp;var-Organization=All" TargetMode="External"/><Relationship Id="rId5" Type="http://schemas.openxmlformats.org/officeDocument/2006/relationships/image" Target="../media/image14.png"/><Relationship Id="rId6" Type="http://schemas.openxmlformats.org/officeDocument/2006/relationships/hyperlink" Target="http://gfactory-2.opensciencegrid.org/factory/monitor/factoryStatus.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9"/>
          <p:cNvSpPr txBox="1"/>
          <p:nvPr>
            <p:ph type="ctrTitle"/>
          </p:nvPr>
        </p:nvSpPr>
        <p:spPr>
          <a:xfrm>
            <a:off x="457200" y="563760"/>
            <a:ext cx="8229600" cy="30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latin typeface="Gafata"/>
                <a:ea typeface="Gafata"/>
                <a:cs typeface="Gafata"/>
                <a:sym typeface="Gafata"/>
              </a:rPr>
              <a:t>OSG MidScale Collaborations </a:t>
            </a:r>
            <a:endParaRPr sz="4700">
              <a:latin typeface="Gafata"/>
              <a:ea typeface="Gafata"/>
              <a:cs typeface="Gafata"/>
              <a:sym typeface="Gafata"/>
            </a:endParaRPr>
          </a:p>
          <a:p>
            <a:pPr indent="0" lvl="0" marL="0" rtl="0" algn="l">
              <a:spcBef>
                <a:spcPts val="0"/>
              </a:spcBef>
              <a:spcAft>
                <a:spcPts val="0"/>
              </a:spcAft>
              <a:buNone/>
            </a:pPr>
            <a:r>
              <a:rPr lang="en" sz="2400">
                <a:latin typeface="Gafata"/>
                <a:ea typeface="Gafata"/>
                <a:cs typeface="Gafata"/>
                <a:sym typeface="Gafata"/>
              </a:rPr>
              <a:t>An Update on the Collaboration Support Area</a:t>
            </a:r>
            <a:endParaRPr sz="2400">
              <a:solidFill>
                <a:srgbClr val="800000"/>
              </a:solidFill>
              <a:latin typeface="Gafata"/>
              <a:ea typeface="Gafata"/>
              <a:cs typeface="Gafata"/>
              <a:sym typeface="Gafata"/>
            </a:endParaRPr>
          </a:p>
        </p:txBody>
      </p:sp>
      <p:sp>
        <p:nvSpPr>
          <p:cNvPr id="47" name="Google Shape;47;p9"/>
          <p:cNvSpPr txBox="1"/>
          <p:nvPr>
            <p:ph idx="1" type="subTitle"/>
          </p:nvPr>
        </p:nvSpPr>
        <p:spPr>
          <a:xfrm>
            <a:off x="457200" y="3716392"/>
            <a:ext cx="8229600" cy="12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0" rtl="0" algn="l">
              <a:spcBef>
                <a:spcPts val="0"/>
              </a:spcBef>
              <a:spcAft>
                <a:spcPts val="0"/>
              </a:spcAft>
              <a:buNone/>
            </a:pPr>
            <a:r>
              <a:t/>
            </a:r>
            <a:endParaRPr sz="1800"/>
          </a:p>
        </p:txBody>
      </p:sp>
      <p:sp>
        <p:nvSpPr>
          <p:cNvPr id="48" name="Google Shape;48;p9"/>
          <p:cNvSpPr txBox="1"/>
          <p:nvPr/>
        </p:nvSpPr>
        <p:spPr>
          <a:xfrm>
            <a:off x="457200" y="3799122"/>
            <a:ext cx="8229600" cy="8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FFFFFF"/>
                </a:highlight>
                <a:latin typeface="Gafata"/>
                <a:ea typeface="Gafata"/>
                <a:cs typeface="Gafata"/>
                <a:sym typeface="Gafata"/>
              </a:rPr>
              <a:t>Open Science Grid Area Coordinators Call </a:t>
            </a:r>
            <a:endParaRPr sz="1800">
              <a:latin typeface="Gafata"/>
              <a:ea typeface="Gafata"/>
              <a:cs typeface="Gafata"/>
              <a:sym typeface="Gafata"/>
            </a:endParaRPr>
          </a:p>
          <a:p>
            <a:pPr indent="0" lvl="0" marL="0" rtl="0" algn="l">
              <a:spcBef>
                <a:spcPts val="0"/>
              </a:spcBef>
              <a:spcAft>
                <a:spcPts val="0"/>
              </a:spcAft>
              <a:buNone/>
            </a:pPr>
            <a:r>
              <a:rPr lang="en" sz="1800">
                <a:latin typeface="Gafata"/>
                <a:ea typeface="Gafata"/>
                <a:cs typeface="Gafata"/>
                <a:sym typeface="Gafata"/>
              </a:rPr>
              <a:t>Feb 2021</a:t>
            </a:r>
            <a:endParaRPr sz="1800">
              <a:latin typeface="Gafata"/>
              <a:ea typeface="Gafata"/>
              <a:cs typeface="Gafata"/>
              <a:sym typeface="Gafata"/>
            </a:endParaRPr>
          </a:p>
        </p:txBody>
      </p:sp>
      <p:sp>
        <p:nvSpPr>
          <p:cNvPr id="49" name="Google Shape;49;p9"/>
          <p:cNvSpPr txBox="1"/>
          <p:nvPr/>
        </p:nvSpPr>
        <p:spPr>
          <a:xfrm>
            <a:off x="458950" y="2600075"/>
            <a:ext cx="85206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Gafata"/>
                <a:ea typeface="Gafata"/>
                <a:cs typeface="Gafata"/>
                <a:sym typeface="Gafata"/>
              </a:rPr>
              <a:t>Pascal Paschos</a:t>
            </a:r>
            <a:r>
              <a:rPr lang="en" sz="1800">
                <a:latin typeface="Gafata"/>
                <a:ea typeface="Gafata"/>
                <a:cs typeface="Gafata"/>
                <a:sym typeface="Gafata"/>
              </a:rPr>
              <a:t>			</a:t>
            </a:r>
            <a:endParaRPr sz="1800">
              <a:latin typeface="Gafata"/>
              <a:ea typeface="Gafata"/>
              <a:cs typeface="Gafata"/>
              <a:sym typeface="Gafata"/>
            </a:endParaRPr>
          </a:p>
          <a:p>
            <a:pPr indent="0" lvl="0" marL="0" rtl="0" algn="l">
              <a:spcBef>
                <a:spcPts val="0"/>
              </a:spcBef>
              <a:spcAft>
                <a:spcPts val="0"/>
              </a:spcAft>
              <a:buNone/>
            </a:pPr>
            <a:r>
              <a:rPr lang="en" sz="1800">
                <a:latin typeface="Gafata"/>
                <a:ea typeface="Gafata"/>
                <a:cs typeface="Gafata"/>
                <a:sym typeface="Gafata"/>
              </a:rPr>
              <a:t>Enrico Fermi Institute</a:t>
            </a:r>
            <a:endParaRPr sz="1800">
              <a:latin typeface="Gafata"/>
              <a:ea typeface="Gafata"/>
              <a:cs typeface="Gafata"/>
              <a:sym typeface="Gafata"/>
            </a:endParaRPr>
          </a:p>
          <a:p>
            <a:pPr indent="0" lvl="0" marL="0" rtl="0" algn="l">
              <a:spcBef>
                <a:spcPts val="0"/>
              </a:spcBef>
              <a:spcAft>
                <a:spcPts val="0"/>
              </a:spcAft>
              <a:buNone/>
            </a:pPr>
            <a:r>
              <a:rPr lang="en" sz="1800">
                <a:latin typeface="Gafata"/>
                <a:ea typeface="Gafata"/>
                <a:cs typeface="Gafata"/>
                <a:sym typeface="Gafata"/>
              </a:rPr>
              <a:t>University of Chicago</a:t>
            </a:r>
            <a:endParaRPr sz="1800">
              <a:latin typeface="Gafata"/>
              <a:ea typeface="Gafata"/>
              <a:cs typeface="Gafata"/>
              <a:sym typeface="Gafata"/>
            </a:endParaRPr>
          </a:p>
        </p:txBody>
      </p:sp>
      <p:sp>
        <p:nvSpPr>
          <p:cNvPr id="50" name="Google Shape;50;p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 name="Google Shape;51;p9"/>
          <p:cNvPicPr preferRelativeResize="0"/>
          <p:nvPr/>
        </p:nvPicPr>
        <p:blipFill>
          <a:blip r:embed="rId3">
            <a:alphaModFix/>
          </a:blip>
          <a:stretch>
            <a:fillRect/>
          </a:stretch>
        </p:blipFill>
        <p:spPr>
          <a:xfrm>
            <a:off x="6766012" y="2713773"/>
            <a:ext cx="1387413" cy="792599"/>
          </a:xfrm>
          <a:prstGeom prst="rect">
            <a:avLst/>
          </a:prstGeom>
          <a:noFill/>
          <a:ln>
            <a:noFill/>
          </a:ln>
        </p:spPr>
      </p:pic>
      <p:pic>
        <p:nvPicPr>
          <p:cNvPr id="52" name="Google Shape;52;p9"/>
          <p:cNvPicPr preferRelativeResize="0"/>
          <p:nvPr/>
        </p:nvPicPr>
        <p:blipFill>
          <a:blip r:embed="rId4">
            <a:alphaModFix/>
          </a:blip>
          <a:stretch>
            <a:fillRect/>
          </a:stretch>
        </p:blipFill>
        <p:spPr>
          <a:xfrm>
            <a:off x="5957875" y="2672050"/>
            <a:ext cx="690240" cy="876049"/>
          </a:xfrm>
          <a:prstGeom prst="rect">
            <a:avLst/>
          </a:prstGeom>
          <a:noFill/>
          <a:ln>
            <a:noFill/>
          </a:ln>
        </p:spPr>
      </p:pic>
      <p:pic>
        <p:nvPicPr>
          <p:cNvPr id="53" name="Google Shape;53;p9"/>
          <p:cNvPicPr preferRelativeResize="0"/>
          <p:nvPr/>
        </p:nvPicPr>
        <p:blipFill>
          <a:blip r:embed="rId5">
            <a:alphaModFix/>
          </a:blip>
          <a:stretch>
            <a:fillRect/>
          </a:stretch>
        </p:blipFill>
        <p:spPr>
          <a:xfrm>
            <a:off x="5957875" y="3771100"/>
            <a:ext cx="2195550" cy="109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p:nvPr/>
        </p:nvSpPr>
        <p:spPr>
          <a:xfrm>
            <a:off x="1129350" y="1174875"/>
            <a:ext cx="5962500" cy="19956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Namespace reorganization at CNAF </a:t>
            </a:r>
            <a:endParaRPr/>
          </a:p>
        </p:txBody>
      </p:sp>
      <p:sp>
        <p:nvSpPr>
          <p:cNvPr id="128" name="Google Shape;128;p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18"/>
          <p:cNvSpPr/>
          <p:nvPr/>
        </p:nvSpPr>
        <p:spPr>
          <a:xfrm>
            <a:off x="1199450" y="1552000"/>
            <a:ext cx="1703100" cy="746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XENON1T data</a:t>
            </a:r>
            <a:endParaRPr b="1"/>
          </a:p>
          <a:p>
            <a:pPr indent="0" lvl="0" marL="0" rtl="0" algn="l">
              <a:spcBef>
                <a:spcPts val="0"/>
              </a:spcBef>
              <a:spcAft>
                <a:spcPts val="0"/>
              </a:spcAft>
              <a:buNone/>
            </a:pPr>
            <a:r>
              <a:rPr b="1" lang="en"/>
              <a:t>RSE-1</a:t>
            </a:r>
            <a:endParaRPr b="1"/>
          </a:p>
        </p:txBody>
      </p:sp>
      <p:sp>
        <p:nvSpPr>
          <p:cNvPr id="130" name="Google Shape;130;p18"/>
          <p:cNvSpPr/>
          <p:nvPr/>
        </p:nvSpPr>
        <p:spPr>
          <a:xfrm>
            <a:off x="3378900" y="1566500"/>
            <a:ext cx="773700" cy="7467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RSE-2</a:t>
            </a:r>
            <a:endParaRPr b="1"/>
          </a:p>
        </p:txBody>
      </p:sp>
      <p:sp>
        <p:nvSpPr>
          <p:cNvPr id="131" name="Google Shape;131;p18"/>
          <p:cNvSpPr/>
          <p:nvPr/>
        </p:nvSpPr>
        <p:spPr>
          <a:xfrm>
            <a:off x="5936850" y="1590250"/>
            <a:ext cx="948600" cy="7467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RSE-3</a:t>
            </a:r>
            <a:endParaRPr b="1"/>
          </a:p>
        </p:txBody>
      </p:sp>
      <p:sp>
        <p:nvSpPr>
          <p:cNvPr id="132" name="Google Shape;132;p18"/>
          <p:cNvSpPr txBox="1"/>
          <p:nvPr/>
        </p:nvSpPr>
        <p:spPr>
          <a:xfrm>
            <a:off x="3504125" y="1174875"/>
            <a:ext cx="189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XENONnT data</a:t>
            </a:r>
            <a:endParaRPr b="1">
              <a:latin typeface="Raleway"/>
              <a:ea typeface="Raleway"/>
              <a:cs typeface="Raleway"/>
              <a:sym typeface="Raleway"/>
            </a:endParaRPr>
          </a:p>
        </p:txBody>
      </p:sp>
      <p:sp>
        <p:nvSpPr>
          <p:cNvPr id="133" name="Google Shape;133;p18"/>
          <p:cNvSpPr txBox="1"/>
          <p:nvPr/>
        </p:nvSpPr>
        <p:spPr>
          <a:xfrm>
            <a:off x="7377550" y="1311850"/>
            <a:ext cx="17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CNAF tape</a:t>
            </a:r>
            <a:endParaRPr b="1">
              <a:latin typeface="Raleway"/>
              <a:ea typeface="Raleway"/>
              <a:cs typeface="Raleway"/>
              <a:sym typeface="Raleway"/>
            </a:endParaRPr>
          </a:p>
        </p:txBody>
      </p:sp>
      <p:sp>
        <p:nvSpPr>
          <p:cNvPr id="134" name="Google Shape;134;p18"/>
          <p:cNvSpPr/>
          <p:nvPr/>
        </p:nvSpPr>
        <p:spPr>
          <a:xfrm>
            <a:off x="1269650" y="3782825"/>
            <a:ext cx="5832000" cy="2859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txBox="1"/>
          <p:nvPr/>
        </p:nvSpPr>
        <p:spPr>
          <a:xfrm>
            <a:off x="1801025" y="3782825"/>
            <a:ext cx="17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CNAF tape buffer</a:t>
            </a:r>
            <a:endParaRPr b="1">
              <a:latin typeface="Raleway"/>
              <a:ea typeface="Raleway"/>
              <a:cs typeface="Raleway"/>
              <a:sym typeface="Raleway"/>
            </a:endParaRPr>
          </a:p>
        </p:txBody>
      </p:sp>
      <p:cxnSp>
        <p:nvCxnSpPr>
          <p:cNvPr id="136" name="Google Shape;136;p18"/>
          <p:cNvCxnSpPr/>
          <p:nvPr/>
        </p:nvCxnSpPr>
        <p:spPr>
          <a:xfrm flipH="1">
            <a:off x="3814375" y="2313200"/>
            <a:ext cx="2100" cy="1623000"/>
          </a:xfrm>
          <a:prstGeom prst="straightConnector1">
            <a:avLst/>
          </a:prstGeom>
          <a:noFill/>
          <a:ln cap="flat" cmpd="sng" w="28575">
            <a:solidFill>
              <a:schemeClr val="dk2"/>
            </a:solidFill>
            <a:prstDash val="solid"/>
            <a:round/>
            <a:headEnd len="med" w="med" type="none"/>
            <a:tailEnd len="med" w="med" type="triangle"/>
          </a:ln>
        </p:spPr>
      </p:cxnSp>
      <p:cxnSp>
        <p:nvCxnSpPr>
          <p:cNvPr id="137" name="Google Shape;137;p18"/>
          <p:cNvCxnSpPr>
            <a:endCxn id="131" idx="2"/>
          </p:cNvCxnSpPr>
          <p:nvPr/>
        </p:nvCxnSpPr>
        <p:spPr>
          <a:xfrm rot="10800000">
            <a:off x="6411150" y="2336950"/>
            <a:ext cx="600" cy="1548600"/>
          </a:xfrm>
          <a:prstGeom prst="straightConnector1">
            <a:avLst/>
          </a:prstGeom>
          <a:noFill/>
          <a:ln cap="flat" cmpd="sng" w="28575">
            <a:solidFill>
              <a:schemeClr val="dk2"/>
            </a:solidFill>
            <a:prstDash val="solid"/>
            <a:round/>
            <a:headEnd len="med" w="med" type="none"/>
            <a:tailEnd len="med" w="med" type="triangle"/>
          </a:ln>
        </p:spPr>
      </p:cxnSp>
      <p:sp>
        <p:nvSpPr>
          <p:cNvPr id="138" name="Google Shape;138;p18"/>
          <p:cNvSpPr txBox="1"/>
          <p:nvPr/>
        </p:nvSpPr>
        <p:spPr>
          <a:xfrm>
            <a:off x="2982625" y="2404075"/>
            <a:ext cx="1844400" cy="9234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aleway"/>
                <a:ea typeface="Raleway"/>
                <a:cs typeface="Raleway"/>
                <a:sym typeface="Raleway"/>
              </a:rPr>
              <a:t>Non-deterministic</a:t>
            </a:r>
            <a:endParaRPr b="1" sz="1200">
              <a:latin typeface="Raleway"/>
              <a:ea typeface="Raleway"/>
              <a:cs typeface="Raleway"/>
              <a:sym typeface="Raleway"/>
            </a:endParaRPr>
          </a:p>
          <a:p>
            <a:pPr indent="0" lvl="0" marL="0" rtl="0" algn="l">
              <a:spcBef>
                <a:spcPts val="0"/>
              </a:spcBef>
              <a:spcAft>
                <a:spcPts val="0"/>
              </a:spcAft>
              <a:buNone/>
            </a:pPr>
            <a:r>
              <a:rPr b="1" lang="en" sz="1200">
                <a:latin typeface="Raleway"/>
                <a:ea typeface="Raleway"/>
                <a:cs typeface="Raleway"/>
                <a:sym typeface="Raleway"/>
              </a:rPr>
              <a:t>Flat structure - 7 top dirs but 150k sets projected in each</a:t>
            </a:r>
            <a:endParaRPr b="1" sz="1200">
              <a:latin typeface="Raleway"/>
              <a:ea typeface="Raleway"/>
              <a:cs typeface="Raleway"/>
              <a:sym typeface="Raleway"/>
            </a:endParaRPr>
          </a:p>
        </p:txBody>
      </p:sp>
      <p:cxnSp>
        <p:nvCxnSpPr>
          <p:cNvPr id="139" name="Google Shape;139;p18"/>
          <p:cNvCxnSpPr/>
          <p:nvPr/>
        </p:nvCxnSpPr>
        <p:spPr>
          <a:xfrm flipH="1" rot="10800000">
            <a:off x="3834275" y="3909500"/>
            <a:ext cx="2622900" cy="18300"/>
          </a:xfrm>
          <a:prstGeom prst="straightConnector1">
            <a:avLst/>
          </a:prstGeom>
          <a:noFill/>
          <a:ln cap="flat" cmpd="sng" w="28575">
            <a:solidFill>
              <a:schemeClr val="dk2"/>
            </a:solidFill>
            <a:prstDash val="solid"/>
            <a:round/>
            <a:headEnd len="med" w="med" type="none"/>
            <a:tailEnd len="med" w="med" type="triangle"/>
          </a:ln>
        </p:spPr>
      </p:cxnSp>
      <p:sp>
        <p:nvSpPr>
          <p:cNvPr id="140" name="Google Shape;140;p18"/>
          <p:cNvSpPr txBox="1"/>
          <p:nvPr/>
        </p:nvSpPr>
        <p:spPr>
          <a:xfrm>
            <a:off x="5309725" y="959950"/>
            <a:ext cx="2080500" cy="7389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aleway"/>
                <a:ea typeface="Raleway"/>
                <a:cs typeface="Raleway"/>
                <a:sym typeface="Raleway"/>
              </a:rPr>
              <a:t>d</a:t>
            </a:r>
            <a:r>
              <a:rPr b="1" lang="en" sz="1200">
                <a:latin typeface="Raleway"/>
                <a:ea typeface="Raleway"/>
                <a:cs typeface="Raleway"/>
                <a:sym typeface="Raleway"/>
              </a:rPr>
              <a:t>eterministic</a:t>
            </a:r>
            <a:endParaRPr b="1" sz="1200">
              <a:latin typeface="Raleway"/>
              <a:ea typeface="Raleway"/>
              <a:cs typeface="Raleway"/>
              <a:sym typeface="Raleway"/>
            </a:endParaRPr>
          </a:p>
          <a:p>
            <a:pPr indent="0" lvl="0" marL="0" rtl="0" algn="l">
              <a:spcBef>
                <a:spcPts val="0"/>
              </a:spcBef>
              <a:spcAft>
                <a:spcPts val="0"/>
              </a:spcAft>
              <a:buNone/>
            </a:pPr>
            <a:r>
              <a:rPr b="1" lang="en" sz="1200">
                <a:latin typeface="Raleway"/>
                <a:ea typeface="Raleway"/>
                <a:cs typeface="Raleway"/>
                <a:sym typeface="Raleway"/>
              </a:rPr>
              <a:t>~70 top dirs with 15k sets in each one</a:t>
            </a:r>
            <a:endParaRPr b="1" sz="1200">
              <a:latin typeface="Raleway"/>
              <a:ea typeface="Raleway"/>
              <a:cs typeface="Raleway"/>
              <a:sym typeface="Raleway"/>
            </a:endParaRPr>
          </a:p>
        </p:txBody>
      </p:sp>
      <p:cxnSp>
        <p:nvCxnSpPr>
          <p:cNvPr id="141" name="Google Shape;141;p18"/>
          <p:cNvCxnSpPr>
            <a:stCxn id="130" idx="3"/>
            <a:endCxn id="131" idx="1"/>
          </p:cNvCxnSpPr>
          <p:nvPr/>
        </p:nvCxnSpPr>
        <p:spPr>
          <a:xfrm>
            <a:off x="4152600" y="1939850"/>
            <a:ext cx="1784400" cy="23700"/>
          </a:xfrm>
          <a:prstGeom prst="straightConnector1">
            <a:avLst/>
          </a:prstGeom>
          <a:noFill/>
          <a:ln cap="flat" cmpd="sng" w="28575">
            <a:solidFill>
              <a:schemeClr val="dk2"/>
            </a:solidFill>
            <a:prstDash val="dash"/>
            <a:round/>
            <a:headEnd len="med" w="med" type="none"/>
            <a:tailEnd len="med" w="med" type="triangle"/>
          </a:ln>
        </p:spPr>
      </p:cxnSp>
      <p:sp>
        <p:nvSpPr>
          <p:cNvPr id="142" name="Google Shape;142;p18"/>
          <p:cNvSpPr txBox="1"/>
          <p:nvPr/>
        </p:nvSpPr>
        <p:spPr>
          <a:xfrm>
            <a:off x="4170700" y="1617550"/>
            <a:ext cx="2080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Rucio Tape-&gt;Tape Rule</a:t>
            </a:r>
            <a:endParaRPr b="1">
              <a:latin typeface="Raleway"/>
              <a:ea typeface="Raleway"/>
              <a:cs typeface="Raleway"/>
              <a:sym typeface="Raleway"/>
            </a:endParaRPr>
          </a:p>
        </p:txBody>
      </p:sp>
      <p:sp>
        <p:nvSpPr>
          <p:cNvPr id="143" name="Google Shape;143;p18"/>
          <p:cNvSpPr txBox="1"/>
          <p:nvPr/>
        </p:nvSpPr>
        <p:spPr>
          <a:xfrm>
            <a:off x="222675" y="4240000"/>
            <a:ext cx="5772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leway"/>
              <a:buChar char="●"/>
            </a:pPr>
            <a:r>
              <a:rPr lang="en">
                <a:latin typeface="Raleway"/>
                <a:ea typeface="Raleway"/>
                <a:cs typeface="Raleway"/>
                <a:sym typeface="Raleway"/>
              </a:rPr>
              <a:t>On completion we will delete RSE-2 and rename RSE-3</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
                <a:latin typeface="Raleway"/>
                <a:ea typeface="Raleway"/>
                <a:cs typeface="Raleway"/>
                <a:sym typeface="Raleway"/>
              </a:rPr>
              <a:t>The process will be followed for XENON1T data at a later time</a:t>
            </a:r>
            <a:endParaRPr>
              <a:latin typeface="Raleway"/>
              <a:ea typeface="Raleway"/>
              <a:cs typeface="Raleway"/>
              <a:sym typeface="Raleway"/>
            </a:endParaRPr>
          </a:p>
        </p:txBody>
      </p:sp>
      <p:sp>
        <p:nvSpPr>
          <p:cNvPr id="144" name="Google Shape;144;p18"/>
          <p:cNvSpPr txBox="1"/>
          <p:nvPr/>
        </p:nvSpPr>
        <p:spPr>
          <a:xfrm>
            <a:off x="1129350" y="1036150"/>
            <a:ext cx="1575600" cy="5541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Raleway"/>
                <a:ea typeface="Raleway"/>
                <a:cs typeface="Raleway"/>
                <a:sym typeface="Raleway"/>
              </a:rPr>
              <a:t>deterministic</a:t>
            </a:r>
            <a:endParaRPr b="1" sz="1200">
              <a:latin typeface="Raleway"/>
              <a:ea typeface="Raleway"/>
              <a:cs typeface="Raleway"/>
              <a:sym typeface="Raleway"/>
            </a:endParaRPr>
          </a:p>
          <a:p>
            <a:pPr indent="0" lvl="0" marL="0" rtl="0" algn="l">
              <a:spcBef>
                <a:spcPts val="0"/>
              </a:spcBef>
              <a:spcAft>
                <a:spcPts val="0"/>
              </a:spcAft>
              <a:buNone/>
            </a:pPr>
            <a:r>
              <a:rPr b="1" lang="en" sz="1200">
                <a:latin typeface="Raleway"/>
                <a:ea typeface="Raleway"/>
                <a:cs typeface="Raleway"/>
                <a:sym typeface="Raleway"/>
              </a:rPr>
              <a:t>30k top dirs </a:t>
            </a:r>
            <a:endParaRPr b="1"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XENON data management next steps</a:t>
            </a:r>
            <a:endParaRPr/>
          </a:p>
        </p:txBody>
      </p:sp>
      <p:sp>
        <p:nvSpPr>
          <p:cNvPr id="150" name="Google Shape;150;p19"/>
          <p:cNvSpPr txBox="1"/>
          <p:nvPr>
            <p:ph idx="1" type="body"/>
          </p:nvPr>
        </p:nvSpPr>
        <p:spPr>
          <a:xfrm>
            <a:off x="152400" y="1017175"/>
            <a:ext cx="8458200" cy="4000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aleway"/>
              <a:buChar char="●"/>
            </a:pPr>
            <a:r>
              <a:rPr lang="en" sz="1800"/>
              <a:t>Continue to work with XENON to ensure that dCache is freed up for XENONnT data and OSG production jobs</a:t>
            </a:r>
            <a:endParaRPr sz="1800"/>
          </a:p>
          <a:p>
            <a:pPr indent="-342900" lvl="0" marL="457200" rtl="0" algn="l">
              <a:lnSpc>
                <a:spcPct val="115000"/>
              </a:lnSpc>
              <a:spcBef>
                <a:spcPts val="0"/>
              </a:spcBef>
              <a:spcAft>
                <a:spcPts val="0"/>
              </a:spcAft>
              <a:buClr>
                <a:srgbClr val="595959"/>
              </a:buClr>
              <a:buSzPts val="1800"/>
              <a:buFont typeface="Arial"/>
              <a:buChar char="●"/>
            </a:pPr>
            <a:r>
              <a:rPr lang="en" sz="1800"/>
              <a:t>Due to  the large volume of data transfers and deletions there is some strain on Rucio</a:t>
            </a:r>
            <a:endParaRPr sz="1800"/>
          </a:p>
          <a:p>
            <a:pPr indent="-342900" lvl="1" marL="914400" rtl="0" algn="l">
              <a:lnSpc>
                <a:spcPct val="115000"/>
              </a:lnSpc>
              <a:spcBef>
                <a:spcPts val="0"/>
              </a:spcBef>
              <a:spcAft>
                <a:spcPts val="0"/>
              </a:spcAft>
              <a:buClr>
                <a:srgbClr val="595959"/>
              </a:buClr>
              <a:buSzPts val="1800"/>
              <a:buFont typeface="Arial"/>
              <a:buChar char="○"/>
            </a:pPr>
            <a:r>
              <a:rPr lang="en" sz="1800"/>
              <a:t>The Rucio conveyor-poller gets stuck and needs a restart</a:t>
            </a:r>
            <a:endParaRPr sz="1800"/>
          </a:p>
          <a:p>
            <a:pPr indent="-342900" lvl="1" marL="914400" rtl="0" algn="l">
              <a:lnSpc>
                <a:spcPct val="115000"/>
              </a:lnSpc>
              <a:spcBef>
                <a:spcPts val="0"/>
              </a:spcBef>
              <a:spcAft>
                <a:spcPts val="0"/>
              </a:spcAft>
              <a:buClr>
                <a:srgbClr val="595959"/>
              </a:buClr>
              <a:buSzPts val="1800"/>
              <a:buFont typeface="Arial"/>
              <a:buChar char="○"/>
            </a:pPr>
            <a:r>
              <a:rPr lang="en" sz="1800"/>
              <a:t>Deletions of data in Rucio don’t automatically delete data on disk. Running additional Rucio Reaper processes to help mitigate the issue</a:t>
            </a:r>
            <a:endParaRPr sz="1800"/>
          </a:p>
          <a:p>
            <a:pPr indent="-342900" lvl="0" marL="457200" rtl="0" algn="l">
              <a:lnSpc>
                <a:spcPct val="115000"/>
              </a:lnSpc>
              <a:spcBef>
                <a:spcPts val="0"/>
              </a:spcBef>
              <a:spcAft>
                <a:spcPts val="0"/>
              </a:spcAft>
              <a:buClr>
                <a:schemeClr val="dk1"/>
              </a:buClr>
              <a:buSzPts val="1800"/>
              <a:buFont typeface="Raleway"/>
              <a:buChar char="●"/>
            </a:pPr>
            <a:r>
              <a:rPr lang="en" sz="1800"/>
              <a:t>XENON’s Monte Carlo team will also be computing on OSG for XENONnT besides processing campaigns of experimental data. Will continue  to  work with their team to find the right balance on storage and  jobs submitted to  the grid</a:t>
            </a:r>
            <a:endParaRPr sz="1800"/>
          </a:p>
          <a:p>
            <a:pPr indent="-342900" lvl="0" marL="457200" rtl="0" algn="l">
              <a:lnSpc>
                <a:spcPct val="115000"/>
              </a:lnSpc>
              <a:spcBef>
                <a:spcPts val="0"/>
              </a:spcBef>
              <a:spcAft>
                <a:spcPts val="0"/>
              </a:spcAft>
              <a:buClr>
                <a:srgbClr val="595959"/>
              </a:buClr>
              <a:buSzPts val="1800"/>
              <a:buFont typeface="Arial"/>
              <a:buChar char="●"/>
            </a:pPr>
            <a:r>
              <a:rPr lang="en" sz="1800"/>
              <a:t>Continue to contribute in ensuring maturity of the software stack for nT  (Mats)</a:t>
            </a:r>
            <a:endParaRPr sz="1800"/>
          </a:p>
        </p:txBody>
      </p:sp>
      <p:sp>
        <p:nvSpPr>
          <p:cNvPr id="151" name="Google Shape;151;p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FTS Service</a:t>
            </a:r>
            <a:endParaRPr/>
          </a:p>
        </p:txBody>
      </p:sp>
      <p:sp>
        <p:nvSpPr>
          <p:cNvPr id="157" name="Google Shape;157;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20"/>
          <p:cNvSpPr txBox="1"/>
          <p:nvPr/>
        </p:nvSpPr>
        <p:spPr>
          <a:xfrm>
            <a:off x="152400" y="940975"/>
            <a:ext cx="8458200" cy="40002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Hosted at UChicago ATLAS Midwest Tier2 Center (MWT2)</a:t>
            </a:r>
            <a:endParaRPr sz="1800">
              <a:solidFill>
                <a:srgbClr val="000000"/>
              </a:solidFill>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Service url: fts.mwt2.org</a:t>
            </a:r>
            <a:endParaRPr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Used by XENON and IceCube</a:t>
            </a:r>
            <a:endParaRPr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Managed by Judith Stephen (UChicago).  Problems, issues: send email to help@opensciencegrid.org</a:t>
            </a:r>
            <a:endParaRPr sz="1800">
              <a:solidFill>
                <a:srgbClr val="000000"/>
              </a:solidFill>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Monitoring: </a:t>
            </a:r>
            <a:endParaRPr sz="1800">
              <a:solidFill>
                <a:srgbClr val="000000"/>
              </a:solidFill>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Ganglia: </a:t>
            </a:r>
            <a:r>
              <a:rPr lang="en" sz="1800" u="sng">
                <a:solidFill>
                  <a:srgbClr val="144C72"/>
                </a:solidFill>
                <a:latin typeface="Raleway"/>
                <a:ea typeface="Raleway"/>
                <a:cs typeface="Raleway"/>
                <a:sym typeface="Raleway"/>
                <a:hlinkClick r:id="rId3">
                  <a:extLst>
                    <a:ext uri="{A12FA001-AC4F-418D-AE19-62706E023703}">
                      <ahyp:hlinkClr val="tx"/>
                    </a:ext>
                  </a:extLst>
                </a:hlinkClick>
              </a:rPr>
              <a:t>http://gmetad-kvm.mwt2.org/?c=MWT2%20KVM&amp;h=fts.mwt2.org&amp;</a:t>
            </a:r>
            <a:endParaRPr sz="1800">
              <a:solidFill>
                <a:srgbClr val="000000"/>
              </a:solidFill>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Ftsmon: </a:t>
            </a:r>
            <a:r>
              <a:rPr lang="en" sz="1800" u="sng">
                <a:solidFill>
                  <a:srgbClr val="144C72"/>
                </a:solidFill>
                <a:latin typeface="Raleway"/>
                <a:ea typeface="Raleway"/>
                <a:cs typeface="Raleway"/>
                <a:sym typeface="Raleway"/>
                <a:hlinkClick r:id="rId4">
                  <a:extLst>
                    <a:ext uri="{A12FA001-AC4F-418D-AE19-62706E023703}">
                      <ahyp:hlinkClr val="tx"/>
                    </a:ext>
                  </a:extLst>
                </a:hlinkClick>
              </a:rPr>
              <a:t>https://fts.mwt2.org:8449/fts3/ftsmon/</a:t>
            </a:r>
            <a:endParaRPr sz="1800">
              <a:solidFill>
                <a:srgbClr val="000000"/>
              </a:solidFill>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 sz="1800">
                <a:solidFill>
                  <a:srgbClr val="000000"/>
                </a:solidFill>
                <a:latin typeface="Raleway"/>
                <a:ea typeface="Raleway"/>
                <a:cs typeface="Raleway"/>
                <a:sym typeface="Raleway"/>
              </a:rPr>
              <a:t>check_mk -&gt; notifications to admin team</a:t>
            </a:r>
            <a:endParaRPr sz="1800">
              <a:solidFill>
                <a:srgbClr val="000000"/>
              </a:solidFill>
              <a:latin typeface="Raleway"/>
              <a:ea typeface="Raleway"/>
              <a:cs typeface="Raleway"/>
              <a:sym typeface="Raleway"/>
            </a:endParaRPr>
          </a:p>
          <a:p>
            <a:pPr indent="-355600" lvl="0" marL="457200" rtl="0" algn="l">
              <a:spcBef>
                <a:spcPts val="0"/>
              </a:spcBef>
              <a:spcAft>
                <a:spcPts val="0"/>
              </a:spcAft>
              <a:buClr>
                <a:srgbClr val="000000"/>
              </a:buClr>
              <a:buSzPts val="2000"/>
              <a:buFont typeface="Raleway"/>
              <a:buChar char="●"/>
            </a:pPr>
            <a:r>
              <a:rPr lang="en" sz="1800">
                <a:solidFill>
                  <a:srgbClr val="000000"/>
                </a:solidFill>
                <a:latin typeface="Raleway"/>
                <a:ea typeface="Raleway"/>
                <a:cs typeface="Raleway"/>
                <a:sym typeface="Raleway"/>
              </a:rPr>
              <a:t>OpenStack VM: EL7 16 GB disk, 10 GB memory, 4 VCPUs, default port: 8443. 8449 for monitoring </a:t>
            </a:r>
            <a:r>
              <a:rPr lang="en" sz="2000">
                <a:solidFill>
                  <a:srgbClr val="000000"/>
                </a:solidFill>
                <a:latin typeface="Raleway"/>
                <a:ea typeface="Raleway"/>
                <a:cs typeface="Raleway"/>
                <a:sym typeface="Raleway"/>
              </a:rPr>
              <a:t> </a:t>
            </a:r>
            <a:endParaRPr sz="3600">
              <a:solidFill>
                <a:srgbClr val="000000"/>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FTS3 service for XENON</a:t>
            </a:r>
            <a:endParaRPr/>
          </a:p>
        </p:txBody>
      </p:sp>
      <p:sp>
        <p:nvSpPr>
          <p:cNvPr id="164" name="Google Shape;164;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1"/>
          <p:cNvSpPr txBox="1"/>
          <p:nvPr/>
        </p:nvSpPr>
        <p:spPr>
          <a:xfrm>
            <a:off x="152400" y="943475"/>
            <a:ext cx="8298600" cy="40686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Clr>
                <a:srgbClr val="000000"/>
              </a:buClr>
              <a:buSzPts val="1800"/>
              <a:buFont typeface="Raleway"/>
              <a:buChar char="●"/>
            </a:pPr>
            <a:r>
              <a:rPr lang="en" sz="1800">
                <a:latin typeface="Raleway"/>
                <a:ea typeface="Raleway"/>
                <a:cs typeface="Raleway"/>
                <a:sym typeface="Raleway"/>
              </a:rPr>
              <a:t>The FTS service is critical for the XENON data management</a:t>
            </a:r>
            <a:endParaRPr sz="1800">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 sz="1800">
                <a:latin typeface="Raleway"/>
                <a:ea typeface="Raleway"/>
                <a:cs typeface="Raleway"/>
                <a:sym typeface="Raleway"/>
              </a:rPr>
              <a:t>Volume at  times exceeds 100k transfers for XENON due to:</a:t>
            </a:r>
            <a:endParaRPr sz="1800">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 sz="1800">
                <a:latin typeface="Raleway"/>
                <a:ea typeface="Raleway"/>
                <a:cs typeface="Raleway"/>
                <a:sym typeface="Raleway"/>
              </a:rPr>
              <a:t>Increased volume of datatsets from the instrument. Local capacity at LNGS is limited so it is important to get the data out in real time</a:t>
            </a:r>
            <a:endParaRPr sz="1800">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 sz="1800">
                <a:latin typeface="Raleway"/>
                <a:ea typeface="Raleway"/>
                <a:cs typeface="Raleway"/>
                <a:sym typeface="Raleway"/>
              </a:rPr>
              <a:t>Transfers of XENON1T data from the US and Europe to their final resting places (CC2INP3 &amp; CNAF)</a:t>
            </a:r>
            <a:endParaRPr sz="1800">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 sz="1800">
                <a:latin typeface="Raleway"/>
                <a:ea typeface="Raleway"/>
                <a:cs typeface="Raleway"/>
                <a:sym typeface="Raleway"/>
              </a:rPr>
              <a:t>Operationally, the service is meeting demand with occasional challenges from the large volume of transfers</a:t>
            </a:r>
            <a:endParaRPr sz="1800">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 sz="1800">
                <a:latin typeface="Raleway"/>
                <a:ea typeface="Raleway"/>
                <a:cs typeface="Raleway"/>
                <a:sym typeface="Raleway"/>
              </a:rPr>
              <a:t>Log files need to be automatically purged periodically to prevent filling  up local disk</a:t>
            </a:r>
            <a:endParaRPr sz="1800">
              <a:latin typeface="Raleway"/>
              <a:ea typeface="Raleway"/>
              <a:cs typeface="Raleway"/>
              <a:sym typeface="Raleway"/>
            </a:endParaRPr>
          </a:p>
          <a:p>
            <a:pPr indent="-342900" lvl="1" marL="914400" rtl="0" algn="l">
              <a:spcBef>
                <a:spcPts val="0"/>
              </a:spcBef>
              <a:spcAft>
                <a:spcPts val="0"/>
              </a:spcAft>
              <a:buClr>
                <a:srgbClr val="000000"/>
              </a:buClr>
              <a:buSzPts val="1800"/>
              <a:buFont typeface="Raleway"/>
              <a:buChar char="○"/>
            </a:pPr>
            <a:r>
              <a:rPr lang="en" sz="1800">
                <a:latin typeface="Raleway"/>
                <a:ea typeface="Raleway"/>
                <a:cs typeface="Raleway"/>
                <a:sym typeface="Raleway"/>
              </a:rPr>
              <a:t>The FTS DB is growing in size requiring extending the disk</a:t>
            </a:r>
            <a:endParaRPr sz="1800">
              <a:latin typeface="Raleway"/>
              <a:ea typeface="Raleway"/>
              <a:cs typeface="Raleway"/>
              <a:sym typeface="Raleway"/>
            </a:endParaRPr>
          </a:p>
          <a:p>
            <a:pPr indent="0" lvl="0" marL="0" rtl="0" algn="l">
              <a:spcBef>
                <a:spcPts val="600"/>
              </a:spcBef>
              <a:spcAft>
                <a:spcPts val="0"/>
              </a:spcAft>
              <a:buNone/>
            </a:pPr>
            <a:r>
              <a:t/>
            </a:r>
            <a:endParaRPr sz="1800">
              <a:solidFill>
                <a:srgbClr val="000000"/>
              </a:solidFill>
              <a:latin typeface="Raleway"/>
              <a:ea typeface="Raleway"/>
              <a:cs typeface="Raleway"/>
              <a:sym typeface="Raleway"/>
            </a:endParaRPr>
          </a:p>
        </p:txBody>
      </p:sp>
      <p:sp>
        <p:nvSpPr>
          <p:cNvPr id="166" name="Google Shape;166;p21"/>
          <p:cNvSpPr txBox="1"/>
          <p:nvPr/>
        </p:nvSpPr>
        <p:spPr>
          <a:xfrm>
            <a:off x="1623200" y="101450"/>
            <a:ext cx="5843400" cy="68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FTS3 service for IGWN </a:t>
            </a:r>
            <a:endParaRPr/>
          </a:p>
        </p:txBody>
      </p:sp>
      <p:sp>
        <p:nvSpPr>
          <p:cNvPr id="172" name="Google Shape;172;p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2"/>
          <p:cNvPicPr preferRelativeResize="0"/>
          <p:nvPr/>
        </p:nvPicPr>
        <p:blipFill>
          <a:blip r:embed="rId3">
            <a:alphaModFix/>
          </a:blip>
          <a:stretch>
            <a:fillRect/>
          </a:stretch>
        </p:blipFill>
        <p:spPr>
          <a:xfrm>
            <a:off x="152400" y="3016575"/>
            <a:ext cx="8839202" cy="2049670"/>
          </a:xfrm>
          <a:prstGeom prst="rect">
            <a:avLst/>
          </a:prstGeom>
          <a:noFill/>
          <a:ln>
            <a:noFill/>
          </a:ln>
        </p:spPr>
      </p:pic>
      <p:sp>
        <p:nvSpPr>
          <p:cNvPr id="174" name="Google Shape;174;p22"/>
          <p:cNvSpPr txBox="1"/>
          <p:nvPr/>
        </p:nvSpPr>
        <p:spPr>
          <a:xfrm>
            <a:off x="102950" y="4883375"/>
            <a:ext cx="6666900" cy="354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latin typeface="Raleway"/>
                <a:ea typeface="Raleway"/>
                <a:cs typeface="Raleway"/>
                <a:sym typeface="Raleway"/>
                <a:hlinkClick r:id="rId4"/>
              </a:rPr>
              <a:t>IGWN FTS dashboard link </a:t>
            </a:r>
            <a:r>
              <a:rPr lang="en" sz="1100">
                <a:latin typeface="Raleway"/>
                <a:ea typeface="Raleway"/>
                <a:cs typeface="Raleway"/>
                <a:sym typeface="Raleway"/>
              </a:rPr>
              <a:t> </a:t>
            </a:r>
            <a:endParaRPr sz="1100">
              <a:latin typeface="Raleway"/>
              <a:ea typeface="Raleway"/>
              <a:cs typeface="Raleway"/>
              <a:sym typeface="Raleway"/>
            </a:endParaRPr>
          </a:p>
        </p:txBody>
      </p:sp>
      <p:sp>
        <p:nvSpPr>
          <p:cNvPr id="175" name="Google Shape;175;p22"/>
          <p:cNvSpPr txBox="1"/>
          <p:nvPr/>
        </p:nvSpPr>
        <p:spPr>
          <a:xfrm>
            <a:off x="152400" y="940975"/>
            <a:ext cx="8247600" cy="26097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Clr>
                <a:srgbClr val="000000"/>
              </a:buClr>
              <a:buSzPts val="1800"/>
              <a:buFont typeface="Raleway"/>
              <a:buChar char="●"/>
            </a:pPr>
            <a:r>
              <a:rPr lang="en" sz="1800">
                <a:latin typeface="Raleway"/>
                <a:ea typeface="Raleway"/>
                <a:cs typeface="Raleway"/>
                <a:sym typeface="Raleway"/>
              </a:rPr>
              <a:t>FTS3 service for IGWN supports LIGO’s data management plan using Rucio. Rucio server hosted in Nautilus at present</a:t>
            </a:r>
            <a:endParaRPr sz="1800">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 sz="1800">
                <a:latin typeface="Raleway"/>
                <a:ea typeface="Raleway"/>
                <a:cs typeface="Raleway"/>
                <a:sym typeface="Raleway"/>
              </a:rPr>
              <a:t>A slack channel dedicated to ligo-rucio fts provides direct support</a:t>
            </a:r>
            <a:endParaRPr sz="1800">
              <a:latin typeface="Raleway"/>
              <a:ea typeface="Raleway"/>
              <a:cs typeface="Raleway"/>
              <a:sym typeface="Raleway"/>
            </a:endParaRPr>
          </a:p>
          <a:p>
            <a:pPr indent="-342900" lvl="0" marL="457200" rtl="0" algn="l">
              <a:spcBef>
                <a:spcPts val="0"/>
              </a:spcBef>
              <a:spcAft>
                <a:spcPts val="0"/>
              </a:spcAft>
              <a:buClr>
                <a:srgbClr val="000000"/>
              </a:buClr>
              <a:buSzPts val="1800"/>
              <a:buFont typeface="Raleway"/>
              <a:buChar char="●"/>
            </a:pPr>
            <a:r>
              <a:rPr lang="en" sz="1800">
                <a:latin typeface="Raleway"/>
                <a:ea typeface="Raleway"/>
                <a:cs typeface="Raleway"/>
                <a:sym typeface="Raleway"/>
              </a:rPr>
              <a:t>Bursty transfers from CIT to 3 international sites </a:t>
            </a:r>
            <a:endParaRPr sz="1800">
              <a:latin typeface="Raleway"/>
              <a:ea typeface="Raleway"/>
              <a:cs typeface="Raleway"/>
              <a:sym typeface="Raleway"/>
            </a:endParaRPr>
          </a:p>
          <a:p>
            <a:pPr indent="-355600" lvl="0" marL="457200" rtl="0" algn="l">
              <a:spcBef>
                <a:spcPts val="0"/>
              </a:spcBef>
              <a:spcAft>
                <a:spcPts val="0"/>
              </a:spcAft>
              <a:buClr>
                <a:srgbClr val="000000"/>
              </a:buClr>
              <a:buSzPts val="2000"/>
              <a:buFont typeface="Raleway"/>
              <a:buChar char="●"/>
            </a:pPr>
            <a:r>
              <a:rPr lang="en" sz="1800">
                <a:latin typeface="Raleway"/>
                <a:ea typeface="Raleway"/>
                <a:cs typeface="Raleway"/>
                <a:sym typeface="Raleway"/>
              </a:rPr>
              <a:t>Impacted by the cert/CLR revocation issue -  discussed in Brian Bockleman’s talk which did not timely update in Oasis. A local install of 1.92-1.osg35.el7 fixed it.</a:t>
            </a:r>
            <a:endParaRPr sz="2000">
              <a:latin typeface="Raleway"/>
              <a:ea typeface="Raleway"/>
              <a:cs typeface="Raleway"/>
              <a:sym typeface="Raleway"/>
            </a:endParaRPr>
          </a:p>
          <a:p>
            <a:pPr indent="0" lvl="0" marL="0" rtl="0" algn="l">
              <a:spcBef>
                <a:spcPts val="600"/>
              </a:spcBef>
              <a:spcAft>
                <a:spcPts val="0"/>
              </a:spcAft>
              <a:buNone/>
            </a:pPr>
            <a:r>
              <a:t/>
            </a:r>
            <a:endParaRPr sz="20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Alternatives to GridFTP</a:t>
            </a:r>
            <a:endParaRPr/>
          </a:p>
        </p:txBody>
      </p:sp>
      <p:sp>
        <p:nvSpPr>
          <p:cNvPr id="181" name="Google Shape;181;p23"/>
          <p:cNvSpPr txBox="1"/>
          <p:nvPr>
            <p:ph idx="1" type="body"/>
          </p:nvPr>
        </p:nvSpPr>
        <p:spPr>
          <a:xfrm>
            <a:off x="152400" y="940975"/>
            <a:ext cx="8458200" cy="4000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Mid-scale collaborations are not yet thinking about GridFTP transition</a:t>
            </a:r>
            <a:endParaRPr sz="1800"/>
          </a:p>
          <a:p>
            <a:pPr indent="-342900" lvl="1" marL="914400" rtl="0" algn="l">
              <a:spcBef>
                <a:spcPts val="0"/>
              </a:spcBef>
              <a:spcAft>
                <a:spcPts val="0"/>
              </a:spcAft>
              <a:buSzPts val="1800"/>
              <a:buChar char="○"/>
            </a:pPr>
            <a:r>
              <a:rPr lang="en" sz="1800"/>
              <a:t>Collabs dedicate very little staff time to data management and access</a:t>
            </a:r>
            <a:endParaRPr sz="1800"/>
          </a:p>
          <a:p>
            <a:pPr indent="-342900" lvl="1" marL="914400" rtl="0" algn="l">
              <a:spcBef>
                <a:spcPts val="0"/>
              </a:spcBef>
              <a:spcAft>
                <a:spcPts val="0"/>
              </a:spcAft>
              <a:buSzPts val="1800"/>
              <a:buChar char="○"/>
            </a:pPr>
            <a:r>
              <a:rPr lang="en" sz="1800"/>
              <a:t>GridFTP working okay, resistance to changing something that works</a:t>
            </a:r>
            <a:endParaRPr sz="1800"/>
          </a:p>
          <a:p>
            <a:pPr indent="-342900" lvl="0" marL="457200" rtl="0" algn="l">
              <a:spcBef>
                <a:spcPts val="0"/>
              </a:spcBef>
              <a:spcAft>
                <a:spcPts val="0"/>
              </a:spcAft>
              <a:buSzPts val="1800"/>
              <a:buChar char="●"/>
            </a:pPr>
            <a:r>
              <a:rPr lang="en" sz="1800"/>
              <a:t>Will be starting discussions with SPT, XENON et al</a:t>
            </a:r>
            <a:endParaRPr sz="1800"/>
          </a:p>
          <a:p>
            <a:pPr indent="-342900" lvl="0" marL="457200" rtl="0" algn="l">
              <a:spcBef>
                <a:spcPts val="0"/>
              </a:spcBef>
              <a:spcAft>
                <a:spcPts val="0"/>
              </a:spcAft>
              <a:buSzPts val="1800"/>
              <a:buChar char="●"/>
            </a:pPr>
            <a:r>
              <a:rPr lang="en" sz="1800"/>
              <a:t>Some choices:</a:t>
            </a:r>
            <a:endParaRPr sz="1800"/>
          </a:p>
          <a:p>
            <a:pPr indent="-342900" lvl="1" marL="914400" rtl="0" algn="l">
              <a:spcBef>
                <a:spcPts val="0"/>
              </a:spcBef>
              <a:spcAft>
                <a:spcPts val="0"/>
              </a:spcAft>
              <a:buSzPts val="1800"/>
              <a:buChar char="○"/>
            </a:pPr>
            <a:r>
              <a:rPr lang="en" sz="1800"/>
              <a:t>HTTP is a clear leader for data federations</a:t>
            </a:r>
            <a:endParaRPr sz="1800"/>
          </a:p>
          <a:p>
            <a:pPr indent="-342900" lvl="2" marL="1371600" rtl="0" algn="l">
              <a:spcBef>
                <a:spcPts val="0"/>
              </a:spcBef>
              <a:spcAft>
                <a:spcPts val="0"/>
              </a:spcAft>
              <a:buSzPts val="1800"/>
              <a:buChar char="■"/>
            </a:pPr>
            <a:r>
              <a:rPr lang="en" sz="1800"/>
              <a:t>LHC experiments e.g. migrating to WebDAV-based access</a:t>
            </a:r>
            <a:endParaRPr sz="1800"/>
          </a:p>
          <a:p>
            <a:pPr indent="-342900" lvl="1" marL="914400" rtl="0" algn="l">
              <a:spcBef>
                <a:spcPts val="0"/>
              </a:spcBef>
              <a:spcAft>
                <a:spcPts val="0"/>
              </a:spcAft>
              <a:buSzPts val="1800"/>
              <a:buChar char="○"/>
            </a:pPr>
            <a:r>
              <a:rPr lang="en" sz="1800"/>
              <a:t>XRootD/StashCache</a:t>
            </a:r>
            <a:endParaRPr sz="1800"/>
          </a:p>
          <a:p>
            <a:pPr indent="-342900" lvl="2" marL="1371600" rtl="0" algn="l">
              <a:spcBef>
                <a:spcPts val="0"/>
              </a:spcBef>
              <a:spcAft>
                <a:spcPts val="0"/>
              </a:spcAft>
              <a:buSzPts val="1800"/>
              <a:buChar char="■"/>
            </a:pPr>
            <a:r>
              <a:rPr lang="en" sz="1800"/>
              <a:t>Workloads typically not cache friendly, but could leverage stashcp work (incl. authenticated StashCache) </a:t>
            </a:r>
            <a:endParaRPr sz="1800"/>
          </a:p>
        </p:txBody>
      </p:sp>
      <p:sp>
        <p:nvSpPr>
          <p:cNvPr id="182" name="Google Shape;182;p2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Development of a SLATE Rucio service</a:t>
            </a:r>
            <a:endParaRPr/>
          </a:p>
        </p:txBody>
      </p:sp>
      <p:sp>
        <p:nvSpPr>
          <p:cNvPr id="188" name="Google Shape;188;p24"/>
          <p:cNvSpPr txBox="1"/>
          <p:nvPr>
            <p:ph idx="1" type="body"/>
          </p:nvPr>
        </p:nvSpPr>
        <p:spPr>
          <a:xfrm>
            <a:off x="152400" y="940975"/>
            <a:ext cx="8762100" cy="4000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Several mid-scale collaborations rely on the UChicago team to support data management </a:t>
            </a:r>
            <a:endParaRPr sz="1800"/>
          </a:p>
          <a:p>
            <a:pPr indent="-342900" lvl="1" marL="914400" rtl="0" algn="l">
              <a:spcBef>
                <a:spcPts val="0"/>
              </a:spcBef>
              <a:spcAft>
                <a:spcPts val="0"/>
              </a:spcAft>
              <a:buSzPts val="1800"/>
              <a:buChar char="○"/>
            </a:pPr>
            <a:r>
              <a:rPr lang="en" sz="1800"/>
              <a:t>Xenon already uses a Rucio service running at UChicago, but its </a:t>
            </a:r>
            <a:r>
              <a:rPr lang="en" sz="1800"/>
              <a:t>circa-2016 </a:t>
            </a:r>
            <a:r>
              <a:rPr lang="en" sz="1800"/>
              <a:t>setup lags behind what is recommended for current rucio installations (VM installation vs. Docker/Kubernetes)</a:t>
            </a:r>
            <a:endParaRPr sz="1800"/>
          </a:p>
          <a:p>
            <a:pPr indent="-342900" lvl="1" marL="914400" rtl="0" algn="l">
              <a:spcBef>
                <a:spcPts val="0"/>
              </a:spcBef>
              <a:spcAft>
                <a:spcPts val="0"/>
              </a:spcAft>
              <a:buSzPts val="1800"/>
              <a:buChar char="○"/>
            </a:pPr>
            <a:r>
              <a:rPr lang="en" sz="1800"/>
              <a:t>SPT is evaluating a more advanced data management solution</a:t>
            </a:r>
            <a:endParaRPr sz="1800"/>
          </a:p>
          <a:p>
            <a:pPr indent="-342900" lvl="1" marL="914400" rtl="0" algn="l">
              <a:spcBef>
                <a:spcPts val="0"/>
              </a:spcBef>
              <a:spcAft>
                <a:spcPts val="0"/>
              </a:spcAft>
              <a:buSzPts val="1800"/>
              <a:buChar char="○"/>
            </a:pPr>
            <a:r>
              <a:rPr lang="en" sz="1800"/>
              <a:t>Smaller collaborations could also make use of the new multi-VO rucio</a:t>
            </a:r>
            <a:endParaRPr sz="1800"/>
          </a:p>
          <a:p>
            <a:pPr indent="0" lvl="0" marL="914400" rtl="0" algn="l">
              <a:spcBef>
                <a:spcPts val="600"/>
              </a:spcBef>
              <a:spcAft>
                <a:spcPts val="0"/>
              </a:spcAft>
              <a:buNone/>
            </a:pPr>
            <a:r>
              <a:rPr lang="en" sz="1800"/>
              <a:t>See Eli Chadwick’s talk at 3rd  Rucio Community  Workshop </a:t>
            </a:r>
            <a:r>
              <a:rPr lang="en" sz="1800" u="sng">
                <a:solidFill>
                  <a:schemeClr val="hlink"/>
                </a:solidFill>
                <a:hlinkClick r:id="rId3"/>
              </a:rPr>
              <a:t>here</a:t>
            </a:r>
            <a:endParaRPr sz="1800"/>
          </a:p>
          <a:p>
            <a:pPr indent="-342900" lvl="0" marL="457200" rtl="0" algn="l">
              <a:spcBef>
                <a:spcPts val="600"/>
              </a:spcBef>
              <a:spcAft>
                <a:spcPts val="0"/>
              </a:spcAft>
              <a:buSzPts val="1800"/>
              <a:buChar char="●"/>
            </a:pPr>
            <a:r>
              <a:rPr lang="en" sz="1800"/>
              <a:t>SLATE app development</a:t>
            </a:r>
            <a:endParaRPr sz="1800"/>
          </a:p>
          <a:p>
            <a:pPr indent="-342900" lvl="1" marL="914400" rtl="0" algn="l">
              <a:spcBef>
                <a:spcPts val="0"/>
              </a:spcBef>
              <a:spcAft>
                <a:spcPts val="0"/>
              </a:spcAft>
              <a:buSzPts val="1800"/>
              <a:buChar char="○"/>
            </a:pPr>
            <a:r>
              <a:rPr lang="en" sz="1800"/>
              <a:t>Existing Rucio SLATE app in the incubator is stale, needs to be updated</a:t>
            </a:r>
            <a:endParaRPr sz="1800"/>
          </a:p>
          <a:p>
            <a:pPr indent="-342900" lvl="1" marL="914400" rtl="0" algn="l">
              <a:spcBef>
                <a:spcPts val="0"/>
              </a:spcBef>
              <a:spcAft>
                <a:spcPts val="0"/>
              </a:spcAft>
              <a:buSzPts val="1800"/>
              <a:buChar char="○"/>
            </a:pPr>
            <a:r>
              <a:rPr lang="en" sz="1800"/>
              <a:t>Starting anew with the rucio team-provided helm charts</a:t>
            </a:r>
            <a:endParaRPr sz="1800"/>
          </a:p>
          <a:p>
            <a:pPr indent="-342900" lvl="1" marL="914400" rtl="0" algn="l">
              <a:spcBef>
                <a:spcPts val="0"/>
              </a:spcBef>
              <a:spcAft>
                <a:spcPts val="0"/>
              </a:spcAft>
              <a:buSzPts val="1800"/>
              <a:buChar char="○"/>
            </a:pPr>
            <a:r>
              <a:rPr lang="en" sz="1800"/>
              <a:t>Some changes will need to be made to conform with the SLATE permissions model</a:t>
            </a:r>
            <a:endParaRPr sz="1800"/>
          </a:p>
        </p:txBody>
      </p:sp>
      <p:sp>
        <p:nvSpPr>
          <p:cNvPr id="189" name="Google Shape;189;p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25"/>
          <p:cNvSpPr txBox="1"/>
          <p:nvPr>
            <p:ph idx="4294967295" type="body"/>
          </p:nvPr>
        </p:nvSpPr>
        <p:spPr>
          <a:xfrm>
            <a:off x="152400" y="1017175"/>
            <a:ext cx="8458200" cy="38325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300"/>
              </a:spcBef>
              <a:spcAft>
                <a:spcPts val="100"/>
              </a:spcAft>
              <a:buNone/>
            </a:pPr>
            <a:r>
              <a:rPr lang="en" sz="3600">
                <a:solidFill>
                  <a:srgbClr val="FF9900"/>
                </a:solidFill>
                <a:latin typeface="Gafata"/>
                <a:ea typeface="Gafata"/>
                <a:cs typeface="Gafata"/>
                <a:sym typeface="Gafata"/>
              </a:rPr>
              <a:t>Questions</a:t>
            </a:r>
            <a:endParaRPr sz="1800">
              <a:solidFill>
                <a:srgbClr val="000000"/>
              </a:solidFill>
              <a:latin typeface="Gafata"/>
              <a:ea typeface="Gafata"/>
              <a:cs typeface="Gafata"/>
              <a:sym typeface="Gaf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0"/>
          <p:cNvSpPr txBox="1"/>
          <p:nvPr>
            <p:ph idx="1" type="body"/>
          </p:nvPr>
        </p:nvSpPr>
        <p:spPr>
          <a:xfrm>
            <a:off x="147000" y="1004350"/>
            <a:ext cx="8440500" cy="3974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000000"/>
              </a:buClr>
              <a:buSzPts val="1800"/>
              <a:buChar char="●"/>
            </a:pPr>
            <a:r>
              <a:rPr lang="en" sz="1800">
                <a:solidFill>
                  <a:srgbClr val="000000"/>
                </a:solidFill>
              </a:rPr>
              <a:t>P</a:t>
            </a:r>
            <a:r>
              <a:rPr lang="en" sz="1800">
                <a:solidFill>
                  <a:srgbClr val="000000"/>
                </a:solidFill>
              </a:rPr>
              <a:t>rogress on  GaTech CC* Pace Cluster</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rPr>
              <a:t>XENON data management challenges</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rPr>
              <a:t>FTS service for XENON &amp; IGWN</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rPr>
              <a:t>Planning GridFTP migration for Collaborations</a:t>
            </a:r>
            <a:endParaRPr sz="1800">
              <a:solidFill>
                <a:srgbClr val="000000"/>
              </a:solidFill>
            </a:endParaRPr>
          </a:p>
          <a:p>
            <a:pPr indent="0" lvl="0" marL="457200" rtl="0" algn="l">
              <a:spcBef>
                <a:spcPts val="600"/>
              </a:spcBef>
              <a:spcAft>
                <a:spcPts val="0"/>
              </a:spcAft>
              <a:buNone/>
            </a:pPr>
            <a:r>
              <a:t/>
            </a:r>
            <a:endParaRPr sz="1800">
              <a:solidFill>
                <a:srgbClr val="000000"/>
              </a:solidFill>
            </a:endParaRPr>
          </a:p>
          <a:p>
            <a:pPr indent="0" lvl="0" marL="0" rtl="0" algn="l">
              <a:spcBef>
                <a:spcPts val="600"/>
              </a:spcBef>
              <a:spcAft>
                <a:spcPts val="0"/>
              </a:spcAft>
              <a:buNone/>
            </a:pPr>
            <a:r>
              <a:rPr lang="en" sz="1800">
                <a:solidFill>
                  <a:srgbClr val="000000"/>
                </a:solidFill>
              </a:rPr>
              <a:t>Contributions to OSG Collaboration Support from:</a:t>
            </a:r>
            <a:endParaRPr sz="1800">
              <a:solidFill>
                <a:srgbClr val="000000"/>
              </a:solidFill>
            </a:endParaRPr>
          </a:p>
          <a:p>
            <a:pPr indent="-342900" lvl="1" marL="914400" rtl="0" algn="l">
              <a:spcBef>
                <a:spcPts val="480"/>
              </a:spcBef>
              <a:spcAft>
                <a:spcPts val="0"/>
              </a:spcAft>
              <a:buSzPts val="1800"/>
              <a:buAutoNum type="alphaLcPeriod"/>
            </a:pPr>
            <a:r>
              <a:rPr lang="en" sz="1800"/>
              <a:t>Lincoln Bryant: SLATE/UC</a:t>
            </a:r>
            <a:endParaRPr sz="1800"/>
          </a:p>
          <a:p>
            <a:pPr indent="-342900" lvl="1" marL="914400" rtl="0" algn="l">
              <a:spcBef>
                <a:spcPts val="0"/>
              </a:spcBef>
              <a:spcAft>
                <a:spcPts val="0"/>
              </a:spcAft>
              <a:buClr>
                <a:srgbClr val="000000"/>
              </a:buClr>
              <a:buSzPts val="1800"/>
              <a:buAutoNum type="alphaLcPeriod"/>
            </a:pPr>
            <a:r>
              <a:rPr lang="en" sz="1800">
                <a:solidFill>
                  <a:srgbClr val="000000"/>
                </a:solidFill>
              </a:rPr>
              <a:t>Judith Stephen - Rucio services, storage, systems</a:t>
            </a:r>
            <a:endParaRPr sz="1800">
              <a:solidFill>
                <a:srgbClr val="000000"/>
              </a:solidFill>
            </a:endParaRPr>
          </a:p>
          <a:p>
            <a:pPr indent="-342900" lvl="1" marL="914400" rtl="0" algn="l">
              <a:spcBef>
                <a:spcPts val="0"/>
              </a:spcBef>
              <a:spcAft>
                <a:spcPts val="0"/>
              </a:spcAft>
              <a:buClr>
                <a:srgbClr val="000000"/>
              </a:buClr>
              <a:buSzPts val="1800"/>
              <a:buAutoNum type="alphaLcPeriod"/>
            </a:pPr>
            <a:r>
              <a:rPr lang="en" sz="1800">
                <a:solidFill>
                  <a:srgbClr val="000000"/>
                </a:solidFill>
              </a:rPr>
              <a:t>Mats Rynge (Pegasus- XENON/VERITAS/Snowmass21 ) </a:t>
            </a:r>
            <a:endParaRPr sz="1800">
              <a:solidFill>
                <a:srgbClr val="000000"/>
              </a:solidFill>
            </a:endParaRPr>
          </a:p>
          <a:p>
            <a:pPr indent="-342900" lvl="1" marL="914400" rtl="0" algn="l">
              <a:spcBef>
                <a:spcPts val="0"/>
              </a:spcBef>
              <a:spcAft>
                <a:spcPts val="0"/>
              </a:spcAft>
              <a:buSzPts val="1800"/>
              <a:buAutoNum type="alphaLcPeriod"/>
            </a:pPr>
            <a:r>
              <a:rPr lang="en" sz="1800"/>
              <a:t>Edgar Fajardo, Derek Weitzel, Brian Lin - OSG Infrastructure</a:t>
            </a:r>
            <a:endParaRPr sz="1800"/>
          </a:p>
          <a:p>
            <a:pPr indent="-342900" lvl="1" marL="914400" rtl="0" algn="l">
              <a:spcBef>
                <a:spcPts val="0"/>
              </a:spcBef>
              <a:spcAft>
                <a:spcPts val="0"/>
              </a:spcAft>
              <a:buSzPts val="1800"/>
              <a:buAutoNum type="alphaLcPeriod"/>
            </a:pPr>
            <a:r>
              <a:rPr lang="en" sz="1800"/>
              <a:t>James Clark - IGWN data management</a:t>
            </a:r>
            <a:endParaRPr sz="1800"/>
          </a:p>
          <a:p>
            <a:pPr indent="0" lvl="0" marL="914400" rtl="0" algn="l">
              <a:spcBef>
                <a:spcPts val="600"/>
              </a:spcBef>
              <a:spcAft>
                <a:spcPts val="0"/>
              </a:spcAft>
              <a:buNone/>
            </a:pPr>
            <a:r>
              <a:t/>
            </a:r>
            <a:endParaRPr sz="1800">
              <a:solidFill>
                <a:srgbClr val="000000"/>
              </a:solidFill>
              <a:latin typeface="Gafata"/>
              <a:ea typeface="Gafata"/>
              <a:cs typeface="Gafata"/>
              <a:sym typeface="Gafata"/>
            </a:endParaRPr>
          </a:p>
        </p:txBody>
      </p:sp>
      <p:sp>
        <p:nvSpPr>
          <p:cNvPr id="59" name="Google Shape;59;p10"/>
          <p:cNvSpPr txBox="1"/>
          <p:nvPr>
            <p:ph type="title"/>
          </p:nvPr>
        </p:nvSpPr>
        <p:spPr>
          <a:xfrm>
            <a:off x="152500" y="1489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Gafata"/>
                <a:ea typeface="Gafata"/>
                <a:cs typeface="Gafata"/>
                <a:sym typeface="Gafata"/>
              </a:rPr>
              <a:t>Objective of this presentation </a:t>
            </a:r>
            <a:endParaRPr>
              <a:solidFill>
                <a:srgbClr val="FF0000"/>
              </a:solidFill>
              <a:latin typeface="Gafata"/>
              <a:ea typeface="Gafata"/>
              <a:cs typeface="Gafata"/>
              <a:sym typeface="Gafata"/>
            </a:endParaRPr>
          </a:p>
        </p:txBody>
      </p:sp>
      <p:sp>
        <p:nvSpPr>
          <p:cNvPr id="60" name="Google Shape;60;p1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 name="Google Shape;61;p10"/>
          <p:cNvPicPr preferRelativeResize="0"/>
          <p:nvPr/>
        </p:nvPicPr>
        <p:blipFill>
          <a:blip r:embed="rId3">
            <a:alphaModFix/>
          </a:blip>
          <a:stretch>
            <a:fillRect/>
          </a:stretch>
        </p:blipFill>
        <p:spPr>
          <a:xfrm>
            <a:off x="7179104" y="2079703"/>
            <a:ext cx="728949" cy="916870"/>
          </a:xfrm>
          <a:prstGeom prst="rect">
            <a:avLst/>
          </a:prstGeom>
          <a:noFill/>
          <a:ln>
            <a:noFill/>
          </a:ln>
        </p:spPr>
      </p:pic>
      <p:pic>
        <p:nvPicPr>
          <p:cNvPr id="62" name="Google Shape;62;p10"/>
          <p:cNvPicPr preferRelativeResize="0"/>
          <p:nvPr/>
        </p:nvPicPr>
        <p:blipFill>
          <a:blip r:embed="rId4">
            <a:alphaModFix/>
          </a:blip>
          <a:stretch>
            <a:fillRect/>
          </a:stretch>
        </p:blipFill>
        <p:spPr>
          <a:xfrm>
            <a:off x="7871138" y="2076574"/>
            <a:ext cx="918676" cy="923128"/>
          </a:xfrm>
          <a:prstGeom prst="rect">
            <a:avLst/>
          </a:prstGeom>
          <a:noFill/>
          <a:ln>
            <a:noFill/>
          </a:ln>
        </p:spPr>
      </p:pic>
      <p:pic>
        <p:nvPicPr>
          <p:cNvPr id="63" name="Google Shape;63;p10"/>
          <p:cNvPicPr preferRelativeResize="0"/>
          <p:nvPr/>
        </p:nvPicPr>
        <p:blipFill>
          <a:blip r:embed="rId5">
            <a:alphaModFix/>
          </a:blip>
          <a:stretch>
            <a:fillRect/>
          </a:stretch>
        </p:blipFill>
        <p:spPr>
          <a:xfrm>
            <a:off x="7871159" y="1153470"/>
            <a:ext cx="918676" cy="923110"/>
          </a:xfrm>
          <a:prstGeom prst="rect">
            <a:avLst/>
          </a:prstGeom>
          <a:noFill/>
          <a:ln>
            <a:noFill/>
          </a:ln>
        </p:spPr>
      </p:pic>
      <p:pic>
        <p:nvPicPr>
          <p:cNvPr id="64" name="Google Shape;64;p10"/>
          <p:cNvPicPr preferRelativeResize="0"/>
          <p:nvPr/>
        </p:nvPicPr>
        <p:blipFill>
          <a:blip r:embed="rId6">
            <a:alphaModFix/>
          </a:blip>
          <a:stretch>
            <a:fillRect/>
          </a:stretch>
        </p:blipFill>
        <p:spPr>
          <a:xfrm>
            <a:off x="7026270" y="1159700"/>
            <a:ext cx="844869" cy="916871"/>
          </a:xfrm>
          <a:prstGeom prst="rect">
            <a:avLst/>
          </a:prstGeom>
          <a:noFill/>
          <a:ln>
            <a:noFill/>
          </a:ln>
        </p:spPr>
      </p:pic>
      <p:pic>
        <p:nvPicPr>
          <p:cNvPr id="65" name="Google Shape;65;p10"/>
          <p:cNvPicPr preferRelativeResize="0"/>
          <p:nvPr/>
        </p:nvPicPr>
        <p:blipFill>
          <a:blip r:embed="rId7">
            <a:alphaModFix/>
          </a:blip>
          <a:stretch>
            <a:fillRect/>
          </a:stretch>
        </p:blipFill>
        <p:spPr>
          <a:xfrm>
            <a:off x="6989363" y="2953875"/>
            <a:ext cx="918675" cy="918675"/>
          </a:xfrm>
          <a:prstGeom prst="rect">
            <a:avLst/>
          </a:prstGeom>
          <a:noFill/>
          <a:ln>
            <a:noFill/>
          </a:ln>
        </p:spPr>
      </p:pic>
      <p:pic>
        <p:nvPicPr>
          <p:cNvPr id="66" name="Google Shape;66;p10"/>
          <p:cNvPicPr preferRelativeResize="0"/>
          <p:nvPr/>
        </p:nvPicPr>
        <p:blipFill>
          <a:blip r:embed="rId8">
            <a:alphaModFix/>
          </a:blip>
          <a:stretch>
            <a:fillRect/>
          </a:stretch>
        </p:blipFill>
        <p:spPr>
          <a:xfrm>
            <a:off x="7871150" y="2953875"/>
            <a:ext cx="918673" cy="9186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GaTech CC* PACE Cluster</a:t>
            </a:r>
            <a:endParaRPr/>
          </a:p>
        </p:txBody>
      </p:sp>
      <p:sp>
        <p:nvSpPr>
          <p:cNvPr id="72" name="Google Shape;72;p11"/>
          <p:cNvSpPr txBox="1"/>
          <p:nvPr>
            <p:ph idx="1" type="body"/>
          </p:nvPr>
        </p:nvSpPr>
        <p:spPr>
          <a:xfrm>
            <a:off x="152400" y="1017175"/>
            <a:ext cx="8458200" cy="4000200"/>
          </a:xfrm>
          <a:prstGeom prst="rect">
            <a:avLst/>
          </a:prstGeom>
        </p:spPr>
        <p:txBody>
          <a:bodyPr anchorCtr="0" anchor="t" bIns="91425" lIns="91425" spcFirstLastPara="1" rIns="91425" wrap="square" tIns="91425">
            <a:noAutofit/>
          </a:bodyPr>
          <a:lstStyle/>
          <a:p>
            <a:pPr indent="-342900" lvl="0" marL="457200" rtl="0" algn="just">
              <a:lnSpc>
                <a:spcPct val="115000"/>
              </a:lnSpc>
              <a:spcBef>
                <a:spcPts val="600"/>
              </a:spcBef>
              <a:spcAft>
                <a:spcPts val="0"/>
              </a:spcAft>
              <a:buClr>
                <a:srgbClr val="000000"/>
              </a:buClr>
              <a:buSzPts val="1800"/>
              <a:buChar char="●"/>
            </a:pPr>
            <a:r>
              <a:rPr lang="en" sz="1800">
                <a:solidFill>
                  <a:srgbClr val="000000"/>
                </a:solidFill>
              </a:rPr>
              <a:t>Last Spring the UC group agreed to help Gatech PACE to bring their cluster online and integrate with OSG</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rPr>
              <a:t>A number of cluster management issues were first solved (HTCondor) and two admins trained</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rPr>
              <a:t>Leveraged SLATE to facilitate hosted CE deployment: Georgia_Tech_PACE_CE_2</a:t>
            </a:r>
            <a:endParaRPr sz="1800">
              <a:solidFill>
                <a:srgbClr val="000000"/>
              </a:solidFill>
            </a:endParaRPr>
          </a:p>
          <a:p>
            <a:pPr indent="-342900" lvl="1" marL="914400" rtl="0" algn="just">
              <a:lnSpc>
                <a:spcPct val="115000"/>
              </a:lnSpc>
              <a:spcBef>
                <a:spcPts val="0"/>
              </a:spcBef>
              <a:spcAft>
                <a:spcPts val="0"/>
              </a:spcAft>
              <a:buClr>
                <a:srgbClr val="000000"/>
              </a:buClr>
              <a:buSzPts val="1800"/>
              <a:buChar char="○"/>
            </a:pPr>
            <a:r>
              <a:rPr lang="en" sz="1800">
                <a:solidFill>
                  <a:srgbClr val="000000"/>
                </a:solidFill>
              </a:rPr>
              <a:t>OSG VO support: added in December</a:t>
            </a:r>
            <a:endParaRPr sz="1800">
              <a:solidFill>
                <a:srgbClr val="000000"/>
              </a:solidFill>
            </a:endParaRPr>
          </a:p>
          <a:p>
            <a:pPr indent="-342900" lvl="1" marL="914400" rtl="0" algn="just">
              <a:lnSpc>
                <a:spcPct val="115000"/>
              </a:lnSpc>
              <a:spcBef>
                <a:spcPts val="0"/>
              </a:spcBef>
              <a:spcAft>
                <a:spcPts val="0"/>
              </a:spcAft>
              <a:buClr>
                <a:srgbClr val="000000"/>
              </a:buClr>
              <a:buSzPts val="1800"/>
              <a:buChar char="○"/>
            </a:pPr>
            <a:r>
              <a:rPr lang="en" sz="1800">
                <a:solidFill>
                  <a:srgbClr val="000000"/>
                </a:solidFill>
              </a:rPr>
              <a:t>Moved to collaboration support Jan/21 to help deploy LIGO and Icecube VOs</a:t>
            </a:r>
            <a:endParaRPr sz="1800">
              <a:solidFill>
                <a:srgbClr val="000000"/>
              </a:solidFill>
            </a:endParaRPr>
          </a:p>
          <a:p>
            <a:pPr indent="-342900" lvl="0" marL="457200" rtl="0" algn="just">
              <a:lnSpc>
                <a:spcPct val="115000"/>
              </a:lnSpc>
              <a:spcBef>
                <a:spcPts val="0"/>
              </a:spcBef>
              <a:spcAft>
                <a:spcPts val="0"/>
              </a:spcAft>
              <a:buClr>
                <a:srgbClr val="000000"/>
              </a:buClr>
              <a:buSzPts val="1800"/>
              <a:buChar char="●"/>
            </a:pPr>
            <a:r>
              <a:rPr lang="en" sz="1800">
                <a:solidFill>
                  <a:srgbClr val="000000"/>
                </a:solidFill>
              </a:rPr>
              <a:t>Coordinated with the PACE team on user support documentation</a:t>
            </a:r>
            <a:endParaRPr sz="1800">
              <a:solidFill>
                <a:srgbClr val="000000"/>
              </a:solidFill>
            </a:endParaRPr>
          </a:p>
        </p:txBody>
      </p:sp>
      <p:sp>
        <p:nvSpPr>
          <p:cNvPr id="73" name="Google Shape;73;p1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GaTech CC* Pace Cluster</a:t>
            </a:r>
            <a:endParaRPr/>
          </a:p>
        </p:txBody>
      </p:sp>
      <p:sp>
        <p:nvSpPr>
          <p:cNvPr id="79" name="Google Shape;79;p12"/>
          <p:cNvSpPr txBox="1"/>
          <p:nvPr>
            <p:ph idx="1" type="body"/>
          </p:nvPr>
        </p:nvSpPr>
        <p:spPr>
          <a:xfrm>
            <a:off x="152400" y="1017175"/>
            <a:ext cx="8458200" cy="4000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New StashCache node - osg-gftp2.pace.gatech.edu deployed July 2020 with authenticated access to Ligo frame files</a:t>
            </a:r>
            <a:endParaRPr sz="1800"/>
          </a:p>
          <a:p>
            <a:pPr indent="-342900" lvl="0" marL="457200" rtl="0" algn="l">
              <a:spcBef>
                <a:spcPts val="0"/>
              </a:spcBef>
              <a:spcAft>
                <a:spcPts val="0"/>
              </a:spcAft>
              <a:buSzPts val="1800"/>
              <a:buChar char="●"/>
            </a:pPr>
            <a:r>
              <a:rPr lang="en" sz="1800"/>
              <a:t>Rest of the cluster and OSG services deployed with the assistance of the UChicago team</a:t>
            </a:r>
            <a:endParaRPr sz="1800"/>
          </a:p>
          <a:p>
            <a:pPr indent="-342900" lvl="1" marL="914400" rtl="0" algn="l">
              <a:spcBef>
                <a:spcPts val="0"/>
              </a:spcBef>
              <a:spcAft>
                <a:spcPts val="0"/>
              </a:spcAft>
              <a:buSzPts val="1800"/>
              <a:buChar char="○"/>
            </a:pPr>
            <a:r>
              <a:rPr lang="en" sz="1800"/>
              <a:t>Local HTCondor batch system</a:t>
            </a:r>
            <a:endParaRPr sz="1800"/>
          </a:p>
          <a:p>
            <a:pPr indent="-342900" lvl="1" marL="914400" rtl="0" algn="l">
              <a:spcBef>
                <a:spcPts val="0"/>
              </a:spcBef>
              <a:spcAft>
                <a:spcPts val="0"/>
              </a:spcAft>
              <a:buSzPts val="1800"/>
              <a:buChar char="○"/>
            </a:pPr>
            <a:r>
              <a:rPr lang="en" sz="1800"/>
              <a:t>SLATE-based HostedCE, inside of GATech firewall</a:t>
            </a:r>
            <a:endParaRPr sz="1800"/>
          </a:p>
          <a:p>
            <a:pPr indent="-342900" lvl="2" marL="1371600" rtl="0" algn="l">
              <a:spcBef>
                <a:spcPts val="0"/>
              </a:spcBef>
              <a:spcAft>
                <a:spcPts val="0"/>
              </a:spcAft>
              <a:buSzPts val="1800"/>
              <a:buChar char="■"/>
            </a:pPr>
            <a:r>
              <a:rPr lang="en" sz="1800"/>
              <a:t>deployed via OSG image</a:t>
            </a:r>
            <a:endParaRPr sz="1800"/>
          </a:p>
          <a:p>
            <a:pPr indent="-342900" lvl="2" marL="1371600" rtl="0" algn="l">
              <a:spcBef>
                <a:spcPts val="0"/>
              </a:spcBef>
              <a:spcAft>
                <a:spcPts val="0"/>
              </a:spcAft>
              <a:buSzPts val="1800"/>
              <a:buChar char="■"/>
            </a:pPr>
            <a:r>
              <a:rPr b="1" lang="en" sz="1800"/>
              <a:t>no inbound SSH required</a:t>
            </a:r>
            <a:r>
              <a:rPr lang="en" sz="1800"/>
              <a:t>, only HTCondor traffic from glidein factories and K8S traffic from UChicago</a:t>
            </a:r>
            <a:endParaRPr sz="1800"/>
          </a:p>
          <a:p>
            <a:pPr indent="-342900" lvl="1" marL="914400" rtl="0" algn="l">
              <a:spcBef>
                <a:spcPts val="0"/>
              </a:spcBef>
              <a:spcAft>
                <a:spcPts val="0"/>
              </a:spcAft>
              <a:buSzPts val="1800"/>
              <a:buChar char="○"/>
            </a:pPr>
            <a:r>
              <a:rPr lang="en" sz="1800"/>
              <a:t>SLATE-based Squid service</a:t>
            </a:r>
            <a:endParaRPr sz="1800"/>
          </a:p>
          <a:p>
            <a:pPr indent="-342900" lvl="2" marL="1371600" rtl="0" algn="l">
              <a:spcBef>
                <a:spcPts val="0"/>
              </a:spcBef>
              <a:spcAft>
                <a:spcPts val="0"/>
              </a:spcAft>
              <a:buSzPts val="1800"/>
              <a:buChar char="■"/>
            </a:pPr>
            <a:r>
              <a:rPr lang="en" sz="1800"/>
              <a:t>deployed via OSG image</a:t>
            </a:r>
            <a:endParaRPr sz="1800"/>
          </a:p>
          <a:p>
            <a:pPr indent="-342900" lvl="0" marL="457200" rtl="0" algn="l">
              <a:spcBef>
                <a:spcPts val="0"/>
              </a:spcBef>
              <a:spcAft>
                <a:spcPts val="0"/>
              </a:spcAft>
              <a:buSzPts val="1800"/>
              <a:buChar char="●"/>
            </a:pPr>
            <a:r>
              <a:rPr lang="en" sz="1800"/>
              <a:t>All working well.</a:t>
            </a:r>
            <a:endParaRPr sz="1800"/>
          </a:p>
          <a:p>
            <a:pPr indent="-342900" lvl="0" marL="457200" rtl="0" algn="l">
              <a:spcBef>
                <a:spcPts val="0"/>
              </a:spcBef>
              <a:spcAft>
                <a:spcPts val="0"/>
              </a:spcAft>
              <a:buSzPts val="1800"/>
              <a:buChar char="●"/>
            </a:pPr>
            <a:r>
              <a:rPr lang="en" sz="1800"/>
              <a:t>Will need help from OSG and/or HTCondor team to properly configure fairshare after enabling access  to LIGO/Icecube</a:t>
            </a:r>
            <a:endParaRPr sz="1800"/>
          </a:p>
        </p:txBody>
      </p:sp>
      <p:sp>
        <p:nvSpPr>
          <p:cNvPr id="80" name="Google Shape;80;p1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GaTech CC* Pace Cluster Next Steps</a:t>
            </a:r>
            <a:endParaRPr/>
          </a:p>
        </p:txBody>
      </p:sp>
      <p:sp>
        <p:nvSpPr>
          <p:cNvPr id="86" name="Google Shape;86;p13"/>
          <p:cNvSpPr txBox="1"/>
          <p:nvPr>
            <p:ph idx="1" type="body"/>
          </p:nvPr>
        </p:nvSpPr>
        <p:spPr>
          <a:xfrm>
            <a:off x="152400" y="1017175"/>
            <a:ext cx="8458200" cy="4000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Admins need to create Ligo, Icecube service accounts and then we will reinstall CE via Slate to enable VO jobs other than OSG</a:t>
            </a:r>
            <a:endParaRPr sz="1800"/>
          </a:p>
          <a:p>
            <a:pPr indent="-342900" lvl="0" marL="457200" rtl="0" algn="l">
              <a:spcBef>
                <a:spcPts val="0"/>
              </a:spcBef>
              <a:spcAft>
                <a:spcPts val="0"/>
              </a:spcAft>
              <a:buSzPts val="1800"/>
              <a:buChar char="●"/>
            </a:pPr>
            <a:r>
              <a:rPr lang="en" sz="1800"/>
              <a:t>Job submissions to LIGO/OSG pools from osg-login2.pace.gatech.edu</a:t>
            </a:r>
            <a:endParaRPr sz="1800"/>
          </a:p>
          <a:p>
            <a:pPr indent="-342900" lvl="1" marL="914400" rtl="0" algn="l">
              <a:spcBef>
                <a:spcPts val="0"/>
              </a:spcBef>
              <a:spcAft>
                <a:spcPts val="0"/>
              </a:spcAft>
              <a:buSzPts val="1800"/>
              <a:buChar char="○"/>
            </a:pPr>
            <a:r>
              <a:rPr lang="en" sz="1800"/>
              <a:t>Failing at the moment. This is currently in progress and started ticket in helpdesk</a:t>
            </a:r>
            <a:endParaRPr sz="1800"/>
          </a:p>
          <a:p>
            <a:pPr indent="-342900" lvl="0" marL="457200" rtl="0" algn="l">
              <a:spcBef>
                <a:spcPts val="0"/>
              </a:spcBef>
              <a:spcAft>
                <a:spcPts val="0"/>
              </a:spcAft>
              <a:buSzPts val="1800"/>
              <a:buChar char="●"/>
            </a:pPr>
            <a:r>
              <a:rPr lang="en" sz="1800"/>
              <a:t>Validate local jobs for Pace LIGO users. Local  team will validate this step after grid jobs </a:t>
            </a:r>
            <a:endParaRPr sz="1800"/>
          </a:p>
          <a:p>
            <a:pPr indent="-342900" lvl="0" marL="457200" rtl="0" algn="l">
              <a:spcBef>
                <a:spcPts val="0"/>
              </a:spcBef>
              <a:spcAft>
                <a:spcPts val="0"/>
              </a:spcAft>
              <a:buSzPts val="1800"/>
              <a:buChar char="●"/>
            </a:pPr>
            <a:r>
              <a:rPr lang="en" sz="1800"/>
              <a:t>Final step is some assistance in setting up the fairshare on the resource across different VOs per the requirements of their grant</a:t>
            </a:r>
            <a:endParaRPr sz="1800"/>
          </a:p>
          <a:p>
            <a:pPr indent="-342900" lvl="0" marL="457200" rtl="0" algn="l">
              <a:spcBef>
                <a:spcPts val="0"/>
              </a:spcBef>
              <a:spcAft>
                <a:spcPts val="0"/>
              </a:spcAft>
              <a:buSzPts val="1800"/>
              <a:buChar char="●"/>
            </a:pPr>
            <a:r>
              <a:rPr lang="en" sz="1800"/>
              <a:t>The name  on the CE might change to reflect  the multi-VO </a:t>
            </a:r>
            <a:endParaRPr sz="1800"/>
          </a:p>
        </p:txBody>
      </p:sp>
      <p:sp>
        <p:nvSpPr>
          <p:cNvPr id="87" name="Google Shape;87;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PACE Stashcache read access </a:t>
            </a:r>
            <a:endParaRPr/>
          </a:p>
        </p:txBody>
      </p:sp>
      <p:sp>
        <p:nvSpPr>
          <p:cNvPr id="93" name="Google Shape;93;p1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4" name="Google Shape;94;p14"/>
          <p:cNvPicPr preferRelativeResize="0"/>
          <p:nvPr/>
        </p:nvPicPr>
        <p:blipFill>
          <a:blip r:embed="rId3">
            <a:alphaModFix/>
          </a:blip>
          <a:stretch>
            <a:fillRect/>
          </a:stretch>
        </p:blipFill>
        <p:spPr>
          <a:xfrm>
            <a:off x="152400" y="1207275"/>
            <a:ext cx="8688003" cy="3444695"/>
          </a:xfrm>
          <a:prstGeom prst="rect">
            <a:avLst/>
          </a:prstGeom>
          <a:noFill/>
          <a:ln>
            <a:noFill/>
          </a:ln>
        </p:spPr>
      </p:pic>
      <p:sp>
        <p:nvSpPr>
          <p:cNvPr id="95" name="Google Shape;95;p14"/>
          <p:cNvSpPr txBox="1"/>
          <p:nvPr/>
        </p:nvSpPr>
        <p:spPr>
          <a:xfrm>
            <a:off x="152400" y="4708288"/>
            <a:ext cx="567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  </a:t>
            </a:r>
            <a:r>
              <a:rPr lang="en" u="sng">
                <a:solidFill>
                  <a:schemeClr val="hlink"/>
                </a:solidFill>
                <a:latin typeface="Raleway"/>
                <a:ea typeface="Raleway"/>
                <a:cs typeface="Raleway"/>
                <a:sym typeface="Raleway"/>
                <a:hlinkClick r:id="rId4"/>
              </a:rPr>
              <a:t>Gracc Kibana Link </a:t>
            </a:r>
            <a:endParaRPr>
              <a:latin typeface="Raleway"/>
              <a:ea typeface="Raleway"/>
              <a:cs typeface="Raleway"/>
              <a:sym typeface="Raleway"/>
            </a:endParaRPr>
          </a:p>
        </p:txBody>
      </p:sp>
      <p:sp>
        <p:nvSpPr>
          <p:cNvPr id="96" name="Google Shape;96;p14"/>
          <p:cNvSpPr txBox="1"/>
          <p:nvPr/>
        </p:nvSpPr>
        <p:spPr>
          <a:xfrm>
            <a:off x="2662225" y="1115925"/>
            <a:ext cx="58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osg-gftp2.pace.gatech.edu </a:t>
            </a:r>
            <a:endParaRPr>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Jobs on the resource</a:t>
            </a:r>
            <a:endParaRPr/>
          </a:p>
        </p:txBody>
      </p:sp>
      <p:sp>
        <p:nvSpPr>
          <p:cNvPr id="102" name="Google Shape;102;p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5"/>
          <p:cNvPicPr preferRelativeResize="0"/>
          <p:nvPr/>
        </p:nvPicPr>
        <p:blipFill rotWithShape="1">
          <a:blip r:embed="rId3">
            <a:alphaModFix/>
          </a:blip>
          <a:srcRect b="0" l="0" r="50364" t="0"/>
          <a:stretch/>
        </p:blipFill>
        <p:spPr>
          <a:xfrm>
            <a:off x="0" y="1858200"/>
            <a:ext cx="4822301" cy="2055335"/>
          </a:xfrm>
          <a:prstGeom prst="rect">
            <a:avLst/>
          </a:prstGeom>
          <a:noFill/>
          <a:ln>
            <a:noFill/>
          </a:ln>
        </p:spPr>
      </p:pic>
      <p:sp>
        <p:nvSpPr>
          <p:cNvPr id="104" name="Google Shape;104;p15"/>
          <p:cNvSpPr txBox="1"/>
          <p:nvPr/>
        </p:nvSpPr>
        <p:spPr>
          <a:xfrm>
            <a:off x="0" y="1573125"/>
            <a:ext cx="13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aleway"/>
                <a:ea typeface="Raleway"/>
                <a:cs typeface="Raleway"/>
                <a:sym typeface="Raleway"/>
                <a:hlinkClick r:id="rId4"/>
              </a:rPr>
              <a:t>Gracc Link </a:t>
            </a:r>
            <a:endParaRPr>
              <a:latin typeface="Raleway"/>
              <a:ea typeface="Raleway"/>
              <a:cs typeface="Raleway"/>
              <a:sym typeface="Raleway"/>
            </a:endParaRPr>
          </a:p>
        </p:txBody>
      </p:sp>
      <p:pic>
        <p:nvPicPr>
          <p:cNvPr id="105" name="Google Shape;105;p15"/>
          <p:cNvPicPr preferRelativeResize="0"/>
          <p:nvPr/>
        </p:nvPicPr>
        <p:blipFill>
          <a:blip r:embed="rId5">
            <a:alphaModFix/>
          </a:blip>
          <a:stretch>
            <a:fillRect/>
          </a:stretch>
        </p:blipFill>
        <p:spPr>
          <a:xfrm>
            <a:off x="4822300" y="1672325"/>
            <a:ext cx="4018100" cy="2427082"/>
          </a:xfrm>
          <a:prstGeom prst="rect">
            <a:avLst/>
          </a:prstGeom>
          <a:noFill/>
          <a:ln>
            <a:noFill/>
          </a:ln>
        </p:spPr>
      </p:pic>
      <p:sp>
        <p:nvSpPr>
          <p:cNvPr id="106" name="Google Shape;106;p15"/>
          <p:cNvSpPr txBox="1"/>
          <p:nvPr/>
        </p:nvSpPr>
        <p:spPr>
          <a:xfrm>
            <a:off x="4822300" y="1172913"/>
            <a:ext cx="39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Glidein jobs to OSG_US_GATech_osg-sched2</a:t>
            </a:r>
            <a:endParaRPr>
              <a:latin typeface="Raleway"/>
              <a:ea typeface="Raleway"/>
              <a:cs typeface="Raleway"/>
              <a:sym typeface="Raleway"/>
            </a:endParaRPr>
          </a:p>
        </p:txBody>
      </p:sp>
      <p:sp>
        <p:nvSpPr>
          <p:cNvPr id="107" name="Google Shape;107;p15"/>
          <p:cNvSpPr txBox="1"/>
          <p:nvPr/>
        </p:nvSpPr>
        <p:spPr>
          <a:xfrm>
            <a:off x="4927150" y="4153500"/>
            <a:ext cx="37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Raleway"/>
                <a:ea typeface="Raleway"/>
                <a:cs typeface="Raleway"/>
                <a:sym typeface="Raleway"/>
                <a:hlinkClick r:id="rId6"/>
              </a:rPr>
              <a:t>OSG factory link</a:t>
            </a:r>
            <a:endParaRPr>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XENON data Management</a:t>
            </a:r>
            <a:endParaRPr/>
          </a:p>
        </p:txBody>
      </p:sp>
      <p:sp>
        <p:nvSpPr>
          <p:cNvPr id="113" name="Google Shape;113;p1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 name="Google Shape;114;p16"/>
          <p:cNvSpPr txBox="1"/>
          <p:nvPr/>
        </p:nvSpPr>
        <p:spPr>
          <a:xfrm>
            <a:off x="142650" y="1043275"/>
            <a:ext cx="8472300" cy="355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XENON data management relies on services deployed at UChicago with an international storage footprint at 3 PB at present </a:t>
            </a:r>
            <a:endParaRPr sz="1800">
              <a:latin typeface="Raleway"/>
              <a:ea typeface="Raleway"/>
              <a:cs typeface="Raleway"/>
              <a:sym typeface="Raleway"/>
            </a:endParaRPr>
          </a:p>
          <a:p>
            <a:pPr indent="-342900" lvl="0" marL="4572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Services at the US</a:t>
            </a:r>
            <a:endParaRPr sz="1800">
              <a:latin typeface="Raleway"/>
              <a:ea typeface="Raleway"/>
              <a:cs typeface="Raleway"/>
              <a:sym typeface="Raleway"/>
            </a:endParaRPr>
          </a:p>
          <a:p>
            <a:pPr indent="-317500" lvl="1" marL="914400" rtl="0" algn="l">
              <a:lnSpc>
                <a:spcPct val="115000"/>
              </a:lnSpc>
              <a:spcBef>
                <a:spcPts val="0"/>
              </a:spcBef>
              <a:spcAft>
                <a:spcPts val="0"/>
              </a:spcAft>
              <a:buClr>
                <a:srgbClr val="000000"/>
              </a:buClr>
              <a:buSzPts val="1400"/>
              <a:buFont typeface="Raleway"/>
              <a:buChar char="○"/>
            </a:pPr>
            <a:r>
              <a:rPr lang="en" sz="1800">
                <a:latin typeface="Raleway"/>
                <a:ea typeface="Raleway"/>
                <a:cs typeface="Raleway"/>
                <a:sym typeface="Raleway"/>
              </a:rPr>
              <a:t>UChicago (Grid): 1PB dCache storage, Access to Stash storage, Rucio &amp;  FTS servers, OSG Submit node, MongoDB mirror</a:t>
            </a:r>
            <a:endParaRPr sz="1800">
              <a:latin typeface="Raleway"/>
              <a:ea typeface="Raleway"/>
              <a:cs typeface="Raleway"/>
              <a:sym typeface="Raleway"/>
            </a:endParaRPr>
          </a:p>
          <a:p>
            <a:pPr indent="-342900" lvl="1" marL="9144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UChicago (HPC): 270 TB gpfs storage, worker nodes for analysis</a:t>
            </a:r>
            <a:endParaRPr sz="1800">
              <a:latin typeface="Raleway"/>
              <a:ea typeface="Raleway"/>
              <a:cs typeface="Raleway"/>
              <a:sym typeface="Raleway"/>
            </a:endParaRPr>
          </a:p>
          <a:p>
            <a:pPr indent="-342900" lvl="1" marL="9144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Rice Univ: MongoDB mirror, stakeholder in CC*/GPU cluster</a:t>
            </a:r>
            <a:endParaRPr sz="1800">
              <a:latin typeface="Raleway"/>
              <a:ea typeface="Raleway"/>
              <a:cs typeface="Raleway"/>
              <a:sym typeface="Raleway"/>
            </a:endParaRPr>
          </a:p>
          <a:p>
            <a:pPr indent="-342900" lvl="0" marL="4572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Services in Europe:</a:t>
            </a:r>
            <a:endParaRPr sz="1800">
              <a:latin typeface="Raleway"/>
              <a:ea typeface="Raleway"/>
              <a:cs typeface="Raleway"/>
              <a:sym typeface="Raleway"/>
            </a:endParaRPr>
          </a:p>
          <a:p>
            <a:pPr indent="-342900" lvl="1" marL="9144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Instrument and data ingestion infrastructure (Italy)</a:t>
            </a:r>
            <a:endParaRPr sz="1800">
              <a:latin typeface="Raleway"/>
              <a:ea typeface="Raleway"/>
              <a:cs typeface="Raleway"/>
              <a:sym typeface="Raleway"/>
            </a:endParaRPr>
          </a:p>
          <a:p>
            <a:pPr indent="-342900" lvl="1" marL="9144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The rest of storage and local compute clusters</a:t>
            </a:r>
            <a:endParaRPr sz="1800">
              <a:latin typeface="Raleway"/>
              <a:ea typeface="Raleway"/>
              <a:cs typeface="Raleway"/>
              <a:sym typeface="Raleway"/>
            </a:endParaRPr>
          </a:p>
          <a:p>
            <a:pPr indent="-342900" lvl="0" marL="4572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Limits of storage availability, data growth for nT and augmented MC production pipelines necessitated adjusting their data management process</a:t>
            </a:r>
            <a:endParaRPr sz="18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152400" y="197825"/>
            <a:ext cx="8688000" cy="69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XENON data Management changes</a:t>
            </a:r>
            <a:endParaRPr/>
          </a:p>
        </p:txBody>
      </p:sp>
      <p:sp>
        <p:nvSpPr>
          <p:cNvPr id="120" name="Google Shape;120;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17"/>
          <p:cNvSpPr txBox="1"/>
          <p:nvPr/>
        </p:nvSpPr>
        <p:spPr>
          <a:xfrm>
            <a:off x="142255" y="1037425"/>
            <a:ext cx="8398500" cy="3551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Raleway"/>
              <a:buChar char="●"/>
            </a:pPr>
            <a:r>
              <a:rPr lang="en" sz="1800">
                <a:solidFill>
                  <a:srgbClr val="595959"/>
                </a:solidFill>
                <a:latin typeface="Raleway"/>
                <a:ea typeface="Raleway"/>
                <a:cs typeface="Raleway"/>
                <a:sym typeface="Raleway"/>
              </a:rPr>
              <a:t>I</a:t>
            </a:r>
            <a:r>
              <a:rPr lang="en" sz="1800">
                <a:latin typeface="Raleway"/>
                <a:ea typeface="Raleway"/>
                <a:cs typeface="Raleway"/>
                <a:sym typeface="Raleway"/>
              </a:rPr>
              <a:t>ncrease of tape allocation at CNAF as they are near capacity there ( from 1 PB to 3 PB). Limit to be adjusted in Rucio.</a:t>
            </a:r>
            <a:endParaRPr sz="1800">
              <a:latin typeface="Raleway"/>
              <a:ea typeface="Raleway"/>
              <a:cs typeface="Raleway"/>
              <a:sym typeface="Raleway"/>
            </a:endParaRPr>
          </a:p>
          <a:p>
            <a:pPr indent="-342900" lvl="0" marL="457200" rtl="0" algn="l">
              <a:lnSpc>
                <a:spcPct val="115000"/>
              </a:lnSpc>
              <a:spcBef>
                <a:spcPts val="0"/>
              </a:spcBef>
              <a:spcAft>
                <a:spcPts val="0"/>
              </a:spcAft>
              <a:buSzPts val="1800"/>
              <a:buFont typeface="Raleway"/>
              <a:buChar char="●"/>
            </a:pPr>
            <a:r>
              <a:rPr lang="en" sz="1800">
                <a:latin typeface="Raleway"/>
                <a:ea typeface="Raleway"/>
                <a:cs typeface="Raleway"/>
                <a:sym typeface="Raleway"/>
              </a:rPr>
              <a:t>Reorganization of namespace on tape to reduce vulnerability due to complicated directory structure. This requires adding an a custom lfn2pfn algorithm and a new CNAF RSE.</a:t>
            </a:r>
            <a:endParaRPr sz="1800">
              <a:latin typeface="Raleway"/>
              <a:ea typeface="Raleway"/>
              <a:cs typeface="Raleway"/>
              <a:sym typeface="Raleway"/>
            </a:endParaRPr>
          </a:p>
          <a:p>
            <a:pPr indent="-342900" lvl="0" marL="4572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700 TB of XENON1T data to be transferred from the US to Europe to free space for OSG production jobs. </a:t>
            </a:r>
            <a:endParaRPr sz="1800">
              <a:latin typeface="Raleway"/>
              <a:ea typeface="Raleway"/>
              <a:cs typeface="Raleway"/>
              <a:sym typeface="Raleway"/>
            </a:endParaRPr>
          </a:p>
          <a:p>
            <a:pPr indent="-342900" lvl="0" marL="457200" rtl="0" algn="l">
              <a:lnSpc>
                <a:spcPct val="115000"/>
              </a:lnSpc>
              <a:spcBef>
                <a:spcPts val="0"/>
              </a:spcBef>
              <a:spcAft>
                <a:spcPts val="0"/>
              </a:spcAft>
              <a:buClr>
                <a:srgbClr val="000000"/>
              </a:buClr>
              <a:buSzPts val="1800"/>
              <a:buFont typeface="Raleway"/>
              <a:buChar char="●"/>
            </a:pPr>
            <a:r>
              <a:rPr lang="en" sz="1800">
                <a:latin typeface="Raleway"/>
                <a:ea typeface="Raleway"/>
                <a:cs typeface="Raleway"/>
                <a:sym typeface="Raleway"/>
              </a:rPr>
              <a:t>New rules for data replication to CC2INP3 and UC (primary disk storage locations) from LNGS</a:t>
            </a:r>
            <a:endParaRPr sz="1800">
              <a:latin typeface="Raleway"/>
              <a:ea typeface="Raleway"/>
              <a:cs typeface="Raleway"/>
              <a:sym typeface="Raleway"/>
            </a:endParaRPr>
          </a:p>
          <a:p>
            <a:pPr indent="-342900" lvl="0" marL="457200" rtl="0" algn="l">
              <a:lnSpc>
                <a:spcPct val="115000"/>
              </a:lnSpc>
              <a:spcBef>
                <a:spcPts val="0"/>
              </a:spcBef>
              <a:spcAft>
                <a:spcPts val="0"/>
              </a:spcAft>
              <a:buClr>
                <a:srgbClr val="595959"/>
              </a:buClr>
              <a:buSzPts val="1800"/>
              <a:buFont typeface="Raleway"/>
              <a:buChar char="●"/>
            </a:pPr>
            <a:r>
              <a:rPr lang="en" sz="1800">
                <a:latin typeface="Raleway"/>
                <a:ea typeface="Raleway"/>
                <a:cs typeface="Raleway"/>
                <a:sym typeface="Raleway"/>
              </a:rPr>
              <a:t>New Rucio account for MC workflows and adjustments in software stack for data uploads  (adMix) and processing (strax</a:t>
            </a:r>
            <a:r>
              <a:rPr lang="en" sz="1800">
                <a:solidFill>
                  <a:srgbClr val="595959"/>
                </a:solidFill>
                <a:latin typeface="Raleway"/>
                <a:ea typeface="Raleway"/>
                <a:cs typeface="Raleway"/>
                <a:sym typeface="Raleway"/>
              </a:rPr>
              <a:t>) </a:t>
            </a:r>
            <a:endParaRPr sz="1800">
              <a:solidFill>
                <a:srgbClr val="595959"/>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OSG">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